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1"/>
  </p:notesMasterIdLst>
  <p:handoutMasterIdLst>
    <p:handoutMasterId r:id="rId42"/>
  </p:handoutMasterIdLst>
  <p:sldIdLst>
    <p:sldId id="276" r:id="rId2"/>
    <p:sldId id="2142532321" r:id="rId3"/>
    <p:sldId id="2142532296" r:id="rId4"/>
    <p:sldId id="2142532297" r:id="rId5"/>
    <p:sldId id="2142532300" r:id="rId6"/>
    <p:sldId id="2142532299" r:id="rId7"/>
    <p:sldId id="2142532378" r:id="rId8"/>
    <p:sldId id="2142532374" r:id="rId9"/>
    <p:sldId id="2142532382" r:id="rId10"/>
    <p:sldId id="2142532379" r:id="rId11"/>
    <p:sldId id="2142532306" r:id="rId12"/>
    <p:sldId id="2142532380" r:id="rId13"/>
    <p:sldId id="2142532376" r:id="rId14"/>
    <p:sldId id="2142532375" r:id="rId15"/>
    <p:sldId id="312" r:id="rId16"/>
    <p:sldId id="313" r:id="rId17"/>
    <p:sldId id="288" r:id="rId18"/>
    <p:sldId id="280" r:id="rId19"/>
    <p:sldId id="2142532367" r:id="rId20"/>
    <p:sldId id="2142532377" r:id="rId21"/>
    <p:sldId id="2142532386" r:id="rId22"/>
    <p:sldId id="2142532303" r:id="rId23"/>
    <p:sldId id="2142532324" r:id="rId24"/>
    <p:sldId id="2142532302" r:id="rId25"/>
    <p:sldId id="2142532327" r:id="rId26"/>
    <p:sldId id="2142532314" r:id="rId27"/>
    <p:sldId id="2142532368" r:id="rId28"/>
    <p:sldId id="287" r:id="rId29"/>
    <p:sldId id="2142532385" r:id="rId30"/>
    <p:sldId id="2142532361" r:id="rId31"/>
    <p:sldId id="2142532362" r:id="rId32"/>
    <p:sldId id="2142532363" r:id="rId33"/>
    <p:sldId id="2142532366" r:id="rId34"/>
    <p:sldId id="2142532319" r:id="rId35"/>
    <p:sldId id="2142532325" r:id="rId36"/>
    <p:sldId id="2142532384" r:id="rId37"/>
    <p:sldId id="2142532364" r:id="rId38"/>
    <p:sldId id="2142532365" r:id="rId39"/>
    <p:sldId id="275" r:id="rId4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547" userDrawn="1">
          <p15:clr>
            <a:srgbClr val="FBAE40"/>
          </p15:clr>
        </p15:guide>
        <p15:guide id="3" pos="5133" userDrawn="1">
          <p15:clr>
            <a:srgbClr val="FBAE40"/>
          </p15:clr>
        </p15:guide>
        <p15:guide id="4" orient="horz" pos="1434" userDrawn="1">
          <p15:clr>
            <a:srgbClr val="FBAE40"/>
          </p15:clr>
        </p15:guide>
        <p15:guide id="5" orient="horz" pos="2886" userDrawn="1">
          <p15:clr>
            <a:srgbClr val="FBAE40"/>
          </p15:clr>
        </p15:guide>
        <p15:guide id="6" pos="25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8A"/>
    <a:srgbClr val="00238C"/>
    <a:srgbClr val="124484"/>
    <a:srgbClr val="001D7A"/>
    <a:srgbClr val="0C5ACC"/>
    <a:srgbClr val="E9EBF5"/>
    <a:srgbClr val="090C3D"/>
    <a:srgbClr val="203864"/>
    <a:srgbClr val="000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41" autoAdjust="0"/>
    <p:restoredTop sz="93782"/>
  </p:normalViewPr>
  <p:slideViewPr>
    <p:cSldViewPr snapToGrid="0" showGuides="1">
      <p:cViewPr varScale="1">
        <p:scale>
          <a:sx n="94" d="100"/>
          <a:sy n="94" d="100"/>
        </p:scale>
        <p:origin x="360" y="192"/>
      </p:cViewPr>
      <p:guideLst>
        <p:guide pos="2547"/>
        <p:guide pos="5133"/>
        <p:guide orient="horz" pos="1434"/>
        <p:guide orient="horz" pos="2886"/>
        <p:guide pos="257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928" y="96"/>
      </p:cViewPr>
      <p:guideLst/>
    </p:cSldViewPr>
  </p:notesViewPr>
  <p:gridSpacing cx="120000" cy="12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B16DC6-F1EB-824B-9735-02428D731293}" type="doc">
      <dgm:prSet loTypeId="urn:microsoft.com/office/officeart/2005/8/layout/radial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8B2973C-43B6-774E-8E8D-25996DA0612F}">
      <dgm:prSet phldrT="[Texto]"/>
      <dgm:spPr/>
      <dgm:t>
        <a:bodyPr/>
        <a:lstStyle/>
        <a:p>
          <a:r>
            <a:rPr lang="en-US" noProof="0"/>
            <a:t>Computational Social Sciences Program</a:t>
          </a:r>
        </a:p>
      </dgm:t>
    </dgm:pt>
    <dgm:pt modelId="{83554230-31F4-DE41-9720-7867C733AFFB}" type="parTrans" cxnId="{00963A20-C608-524E-8E57-9F4C091EFDFC}">
      <dgm:prSet/>
      <dgm:spPr/>
      <dgm:t>
        <a:bodyPr/>
        <a:lstStyle/>
        <a:p>
          <a:endParaRPr lang="en-US" noProof="0" dirty="0"/>
        </a:p>
      </dgm:t>
    </dgm:pt>
    <dgm:pt modelId="{3FF2BB27-21C2-3E49-B95A-CEE313FD079B}" type="sibTrans" cxnId="{00963A20-C608-524E-8E57-9F4C091EFDFC}">
      <dgm:prSet/>
      <dgm:spPr/>
      <dgm:t>
        <a:bodyPr/>
        <a:lstStyle/>
        <a:p>
          <a:endParaRPr lang="en-US" noProof="0" dirty="0"/>
        </a:p>
      </dgm:t>
    </dgm:pt>
    <dgm:pt modelId="{F6B6CFD0-4741-A148-A087-961F553E0A1C}">
      <dgm:prSet phldrT="[Texto]"/>
      <dgm:spPr/>
      <dgm:t>
        <a:bodyPr/>
        <a:lstStyle/>
        <a:p>
          <a:r>
            <a:rPr lang="en-US" noProof="0"/>
            <a:t>Research projects</a:t>
          </a:r>
        </a:p>
      </dgm:t>
    </dgm:pt>
    <dgm:pt modelId="{E4E99D1D-224E-134C-9C4D-35965822F0A3}" type="parTrans" cxnId="{36D8C7F0-4EDE-7242-8CE9-4E3771472AFB}">
      <dgm:prSet/>
      <dgm:spPr/>
      <dgm:t>
        <a:bodyPr/>
        <a:lstStyle/>
        <a:p>
          <a:endParaRPr lang="en-US" noProof="0"/>
        </a:p>
      </dgm:t>
    </dgm:pt>
    <dgm:pt modelId="{719DA05C-1869-9741-B19F-ADFFE108B321}" type="sibTrans" cxnId="{36D8C7F0-4EDE-7242-8CE9-4E3771472AFB}">
      <dgm:prSet/>
      <dgm:spPr/>
      <dgm:t>
        <a:bodyPr/>
        <a:lstStyle/>
        <a:p>
          <a:endParaRPr lang="en-US" noProof="0" dirty="0"/>
        </a:p>
      </dgm:t>
    </dgm:pt>
    <dgm:pt modelId="{F6926113-DC1F-2A47-B8BA-4F21C10D05C6}">
      <dgm:prSet phldrT="[Texto]"/>
      <dgm:spPr/>
      <dgm:t>
        <a:bodyPr/>
        <a:lstStyle/>
        <a:p>
          <a:r>
            <a:rPr lang="en-US" noProof="0"/>
            <a:t>Tools and Services</a:t>
          </a:r>
        </a:p>
      </dgm:t>
    </dgm:pt>
    <dgm:pt modelId="{EC5988AD-39F7-EC40-8063-5B0F0E06297A}" type="parTrans" cxnId="{B0B99A9B-5E29-3147-AABA-E227576B0571}">
      <dgm:prSet/>
      <dgm:spPr/>
      <dgm:t>
        <a:bodyPr/>
        <a:lstStyle/>
        <a:p>
          <a:endParaRPr lang="en-US" noProof="0"/>
        </a:p>
      </dgm:t>
    </dgm:pt>
    <dgm:pt modelId="{774BB93A-9373-E24A-A3CF-6DA64B42B468}" type="sibTrans" cxnId="{B0B99A9B-5E29-3147-AABA-E227576B0571}">
      <dgm:prSet/>
      <dgm:spPr/>
      <dgm:t>
        <a:bodyPr/>
        <a:lstStyle/>
        <a:p>
          <a:endParaRPr lang="en-US" noProof="0" dirty="0"/>
        </a:p>
      </dgm:t>
    </dgm:pt>
    <dgm:pt modelId="{206CF2BE-976B-8B44-B506-B951F1D4462E}">
      <dgm:prSet phldrT="[Texto]"/>
      <dgm:spPr/>
      <dgm:t>
        <a:bodyPr/>
        <a:lstStyle/>
        <a:p>
          <a:r>
            <a:rPr lang="en-US" noProof="0"/>
            <a:t>Education and Training</a:t>
          </a:r>
        </a:p>
      </dgm:t>
    </dgm:pt>
    <dgm:pt modelId="{B4C9608F-D549-BB44-8B2F-9BE61FE1DF11}" type="parTrans" cxnId="{BAC3C722-4B94-554F-BBC1-6EF2F3B11EA0}">
      <dgm:prSet/>
      <dgm:spPr/>
      <dgm:t>
        <a:bodyPr/>
        <a:lstStyle/>
        <a:p>
          <a:endParaRPr lang="en-US" noProof="0"/>
        </a:p>
      </dgm:t>
    </dgm:pt>
    <dgm:pt modelId="{A632E4A3-F1DC-5C4D-ABF3-94639A6AAD79}" type="sibTrans" cxnId="{BAC3C722-4B94-554F-BBC1-6EF2F3B11EA0}">
      <dgm:prSet/>
      <dgm:spPr/>
      <dgm:t>
        <a:bodyPr/>
        <a:lstStyle/>
        <a:p>
          <a:endParaRPr lang="en-US" noProof="0" dirty="0"/>
        </a:p>
      </dgm:t>
    </dgm:pt>
    <dgm:pt modelId="{47C6A50B-FE79-B54A-A1AC-24A5C3C22D16}">
      <dgm:prSet phldrT="[Texto]"/>
      <dgm:spPr/>
      <dgm:t>
        <a:bodyPr/>
        <a:lstStyle/>
        <a:p>
          <a:r>
            <a:rPr lang="en-US" noProof="0"/>
            <a:t>Community and Outreach</a:t>
          </a:r>
        </a:p>
      </dgm:t>
    </dgm:pt>
    <dgm:pt modelId="{5181BDC3-89C5-434D-B799-2EEB32E02D63}" type="parTrans" cxnId="{BC4C328A-69EF-334C-8D59-F31AA5C7A72E}">
      <dgm:prSet/>
      <dgm:spPr/>
      <dgm:t>
        <a:bodyPr/>
        <a:lstStyle/>
        <a:p>
          <a:endParaRPr lang="en-US" noProof="0"/>
        </a:p>
      </dgm:t>
    </dgm:pt>
    <dgm:pt modelId="{F54AFF9F-A54B-F64B-9A45-73144FFCCC18}" type="sibTrans" cxnId="{BC4C328A-69EF-334C-8D59-F31AA5C7A72E}">
      <dgm:prSet/>
      <dgm:spPr/>
      <dgm:t>
        <a:bodyPr/>
        <a:lstStyle/>
        <a:p>
          <a:endParaRPr lang="en-US" noProof="0" dirty="0"/>
        </a:p>
      </dgm:t>
    </dgm:pt>
    <dgm:pt modelId="{4D1D5466-F472-1147-919F-76DF9B9646C7}" type="pres">
      <dgm:prSet presAssocID="{71B16DC6-F1EB-824B-9735-02428D73129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E81C636-922E-4A4B-B75C-B6C2C61748A0}" type="pres">
      <dgm:prSet presAssocID="{C8B2973C-43B6-774E-8E8D-25996DA0612F}" presName="centerShape" presStyleLbl="node0" presStyleIdx="0" presStyleCnt="1"/>
      <dgm:spPr/>
    </dgm:pt>
    <dgm:pt modelId="{5CF2E3B2-5AF1-E745-B046-D81E2EDCD346}" type="pres">
      <dgm:prSet presAssocID="{E4E99D1D-224E-134C-9C4D-35965822F0A3}" presName="Name9" presStyleLbl="parChTrans1D2" presStyleIdx="0" presStyleCnt="4"/>
      <dgm:spPr/>
    </dgm:pt>
    <dgm:pt modelId="{14278944-EEA3-344D-A3AF-53FE4243F4EC}" type="pres">
      <dgm:prSet presAssocID="{E4E99D1D-224E-134C-9C4D-35965822F0A3}" presName="connTx" presStyleLbl="parChTrans1D2" presStyleIdx="0" presStyleCnt="4"/>
      <dgm:spPr/>
    </dgm:pt>
    <dgm:pt modelId="{605C3F6A-9D4D-434E-A481-42B1403AA9CF}" type="pres">
      <dgm:prSet presAssocID="{F6B6CFD0-4741-A148-A087-961F553E0A1C}" presName="node" presStyleLbl="node1" presStyleIdx="0" presStyleCnt="4">
        <dgm:presLayoutVars>
          <dgm:bulletEnabled val="1"/>
        </dgm:presLayoutVars>
      </dgm:prSet>
      <dgm:spPr/>
    </dgm:pt>
    <dgm:pt modelId="{33A1D847-59C1-C04E-954E-4EDE08E8150B}" type="pres">
      <dgm:prSet presAssocID="{EC5988AD-39F7-EC40-8063-5B0F0E06297A}" presName="Name9" presStyleLbl="parChTrans1D2" presStyleIdx="1" presStyleCnt="4"/>
      <dgm:spPr/>
    </dgm:pt>
    <dgm:pt modelId="{0334E790-E41D-3449-AA00-69500BD4D9AD}" type="pres">
      <dgm:prSet presAssocID="{EC5988AD-39F7-EC40-8063-5B0F0E06297A}" presName="connTx" presStyleLbl="parChTrans1D2" presStyleIdx="1" presStyleCnt="4"/>
      <dgm:spPr/>
    </dgm:pt>
    <dgm:pt modelId="{16DD0EAE-4339-3741-8333-AA1169E59425}" type="pres">
      <dgm:prSet presAssocID="{F6926113-DC1F-2A47-B8BA-4F21C10D05C6}" presName="node" presStyleLbl="node1" presStyleIdx="1" presStyleCnt="4">
        <dgm:presLayoutVars>
          <dgm:bulletEnabled val="1"/>
        </dgm:presLayoutVars>
      </dgm:prSet>
      <dgm:spPr/>
    </dgm:pt>
    <dgm:pt modelId="{C36ADB82-8308-FF4A-A9FC-1F09FBCC2A03}" type="pres">
      <dgm:prSet presAssocID="{B4C9608F-D549-BB44-8B2F-9BE61FE1DF11}" presName="Name9" presStyleLbl="parChTrans1D2" presStyleIdx="2" presStyleCnt="4"/>
      <dgm:spPr/>
    </dgm:pt>
    <dgm:pt modelId="{B5D3B7F3-FBF4-DC46-A7AF-7F179AEED9BC}" type="pres">
      <dgm:prSet presAssocID="{B4C9608F-D549-BB44-8B2F-9BE61FE1DF11}" presName="connTx" presStyleLbl="parChTrans1D2" presStyleIdx="2" presStyleCnt="4"/>
      <dgm:spPr/>
    </dgm:pt>
    <dgm:pt modelId="{D0F3013F-1B95-0643-A251-D546D623CDA2}" type="pres">
      <dgm:prSet presAssocID="{206CF2BE-976B-8B44-B506-B951F1D4462E}" presName="node" presStyleLbl="node1" presStyleIdx="2" presStyleCnt="4">
        <dgm:presLayoutVars>
          <dgm:bulletEnabled val="1"/>
        </dgm:presLayoutVars>
      </dgm:prSet>
      <dgm:spPr/>
    </dgm:pt>
    <dgm:pt modelId="{5522EE65-24A1-BB47-8FFA-1EFD282B0D9E}" type="pres">
      <dgm:prSet presAssocID="{5181BDC3-89C5-434D-B799-2EEB32E02D63}" presName="Name9" presStyleLbl="parChTrans1D2" presStyleIdx="3" presStyleCnt="4"/>
      <dgm:spPr/>
    </dgm:pt>
    <dgm:pt modelId="{2F40981D-BF4C-394B-98B3-617434B85E98}" type="pres">
      <dgm:prSet presAssocID="{5181BDC3-89C5-434D-B799-2EEB32E02D63}" presName="connTx" presStyleLbl="parChTrans1D2" presStyleIdx="3" presStyleCnt="4"/>
      <dgm:spPr/>
    </dgm:pt>
    <dgm:pt modelId="{8EA10980-5F47-B34B-9315-FCBEB8E91362}" type="pres">
      <dgm:prSet presAssocID="{47C6A50B-FE79-B54A-A1AC-24A5C3C22D16}" presName="node" presStyleLbl="node1" presStyleIdx="3" presStyleCnt="4">
        <dgm:presLayoutVars>
          <dgm:bulletEnabled val="1"/>
        </dgm:presLayoutVars>
      </dgm:prSet>
      <dgm:spPr/>
    </dgm:pt>
  </dgm:ptLst>
  <dgm:cxnLst>
    <dgm:cxn modelId="{00963A20-C608-524E-8E57-9F4C091EFDFC}" srcId="{71B16DC6-F1EB-824B-9735-02428D731293}" destId="{C8B2973C-43B6-774E-8E8D-25996DA0612F}" srcOrd="0" destOrd="0" parTransId="{83554230-31F4-DE41-9720-7867C733AFFB}" sibTransId="{3FF2BB27-21C2-3E49-B95A-CEE313FD079B}"/>
    <dgm:cxn modelId="{BAC3C722-4B94-554F-BBC1-6EF2F3B11EA0}" srcId="{C8B2973C-43B6-774E-8E8D-25996DA0612F}" destId="{206CF2BE-976B-8B44-B506-B951F1D4462E}" srcOrd="2" destOrd="0" parTransId="{B4C9608F-D549-BB44-8B2F-9BE61FE1DF11}" sibTransId="{A632E4A3-F1DC-5C4D-ABF3-94639A6AAD79}"/>
    <dgm:cxn modelId="{773CCB34-2E47-6840-8957-B1798B5301BC}" type="presOf" srcId="{71B16DC6-F1EB-824B-9735-02428D731293}" destId="{4D1D5466-F472-1147-919F-76DF9B9646C7}" srcOrd="0" destOrd="0" presId="urn:microsoft.com/office/officeart/2005/8/layout/radial1"/>
    <dgm:cxn modelId="{6D64F846-B8AA-6146-A065-A6C73FBBF284}" type="presOf" srcId="{F6B6CFD0-4741-A148-A087-961F553E0A1C}" destId="{605C3F6A-9D4D-434E-A481-42B1403AA9CF}" srcOrd="0" destOrd="0" presId="urn:microsoft.com/office/officeart/2005/8/layout/radial1"/>
    <dgm:cxn modelId="{24C7ED53-7466-5E43-88F6-C6C13C3C3A5C}" type="presOf" srcId="{E4E99D1D-224E-134C-9C4D-35965822F0A3}" destId="{14278944-EEA3-344D-A3AF-53FE4243F4EC}" srcOrd="1" destOrd="0" presId="urn:microsoft.com/office/officeart/2005/8/layout/radial1"/>
    <dgm:cxn modelId="{84C9036F-4031-8640-B57A-7AA5C8403197}" type="presOf" srcId="{47C6A50B-FE79-B54A-A1AC-24A5C3C22D16}" destId="{8EA10980-5F47-B34B-9315-FCBEB8E91362}" srcOrd="0" destOrd="0" presId="urn:microsoft.com/office/officeart/2005/8/layout/radial1"/>
    <dgm:cxn modelId="{74008777-FB14-4D4B-A546-B9D382966F0A}" type="presOf" srcId="{5181BDC3-89C5-434D-B799-2EEB32E02D63}" destId="{2F40981D-BF4C-394B-98B3-617434B85E98}" srcOrd="1" destOrd="0" presId="urn:microsoft.com/office/officeart/2005/8/layout/radial1"/>
    <dgm:cxn modelId="{0C3A357A-0224-B54A-BDF5-511350FEAED1}" type="presOf" srcId="{5181BDC3-89C5-434D-B799-2EEB32E02D63}" destId="{5522EE65-24A1-BB47-8FFA-1EFD282B0D9E}" srcOrd="0" destOrd="0" presId="urn:microsoft.com/office/officeart/2005/8/layout/radial1"/>
    <dgm:cxn modelId="{F38AD781-EF0C-FF45-A078-00C0DC2A19AF}" type="presOf" srcId="{206CF2BE-976B-8B44-B506-B951F1D4462E}" destId="{D0F3013F-1B95-0643-A251-D546D623CDA2}" srcOrd="0" destOrd="0" presId="urn:microsoft.com/office/officeart/2005/8/layout/radial1"/>
    <dgm:cxn modelId="{4BE1E689-C58B-B840-82AE-0909B6C09D84}" type="presOf" srcId="{B4C9608F-D549-BB44-8B2F-9BE61FE1DF11}" destId="{B5D3B7F3-FBF4-DC46-A7AF-7F179AEED9BC}" srcOrd="1" destOrd="0" presId="urn:microsoft.com/office/officeart/2005/8/layout/radial1"/>
    <dgm:cxn modelId="{BC4C328A-69EF-334C-8D59-F31AA5C7A72E}" srcId="{C8B2973C-43B6-774E-8E8D-25996DA0612F}" destId="{47C6A50B-FE79-B54A-A1AC-24A5C3C22D16}" srcOrd="3" destOrd="0" parTransId="{5181BDC3-89C5-434D-B799-2EEB32E02D63}" sibTransId="{F54AFF9F-A54B-F64B-9A45-73144FFCCC18}"/>
    <dgm:cxn modelId="{57EC6F95-A102-F046-A8A9-55EAD2E8D137}" type="presOf" srcId="{C8B2973C-43B6-774E-8E8D-25996DA0612F}" destId="{7E81C636-922E-4A4B-B75C-B6C2C61748A0}" srcOrd="0" destOrd="0" presId="urn:microsoft.com/office/officeart/2005/8/layout/radial1"/>
    <dgm:cxn modelId="{B0B99A9B-5E29-3147-AABA-E227576B0571}" srcId="{C8B2973C-43B6-774E-8E8D-25996DA0612F}" destId="{F6926113-DC1F-2A47-B8BA-4F21C10D05C6}" srcOrd="1" destOrd="0" parTransId="{EC5988AD-39F7-EC40-8063-5B0F0E06297A}" sibTransId="{774BB93A-9373-E24A-A3CF-6DA64B42B468}"/>
    <dgm:cxn modelId="{0F8FFCA1-E7FB-5242-A7E7-B102E12E8B38}" type="presOf" srcId="{B4C9608F-D549-BB44-8B2F-9BE61FE1DF11}" destId="{C36ADB82-8308-FF4A-A9FC-1F09FBCC2A03}" srcOrd="0" destOrd="0" presId="urn:microsoft.com/office/officeart/2005/8/layout/radial1"/>
    <dgm:cxn modelId="{07F01FB2-317F-8248-B71F-BA73F25B83D0}" type="presOf" srcId="{EC5988AD-39F7-EC40-8063-5B0F0E06297A}" destId="{33A1D847-59C1-C04E-954E-4EDE08E8150B}" srcOrd="0" destOrd="0" presId="urn:microsoft.com/office/officeart/2005/8/layout/radial1"/>
    <dgm:cxn modelId="{17F7F6D6-DA3C-774C-A6D8-9A20DC7A2B12}" type="presOf" srcId="{F6926113-DC1F-2A47-B8BA-4F21C10D05C6}" destId="{16DD0EAE-4339-3741-8333-AA1169E59425}" srcOrd="0" destOrd="0" presId="urn:microsoft.com/office/officeart/2005/8/layout/radial1"/>
    <dgm:cxn modelId="{070314E8-CF8B-774D-ABA8-1020D24FF0FD}" type="presOf" srcId="{E4E99D1D-224E-134C-9C4D-35965822F0A3}" destId="{5CF2E3B2-5AF1-E745-B046-D81E2EDCD346}" srcOrd="0" destOrd="0" presId="urn:microsoft.com/office/officeart/2005/8/layout/radial1"/>
    <dgm:cxn modelId="{36D8C7F0-4EDE-7242-8CE9-4E3771472AFB}" srcId="{C8B2973C-43B6-774E-8E8D-25996DA0612F}" destId="{F6B6CFD0-4741-A148-A087-961F553E0A1C}" srcOrd="0" destOrd="0" parTransId="{E4E99D1D-224E-134C-9C4D-35965822F0A3}" sibTransId="{719DA05C-1869-9741-B19F-ADFFE108B321}"/>
    <dgm:cxn modelId="{B1E307F2-5B75-8542-9388-21B8DA3E3F99}" type="presOf" srcId="{EC5988AD-39F7-EC40-8063-5B0F0E06297A}" destId="{0334E790-E41D-3449-AA00-69500BD4D9AD}" srcOrd="1" destOrd="0" presId="urn:microsoft.com/office/officeart/2005/8/layout/radial1"/>
    <dgm:cxn modelId="{2E63EC94-3360-5542-BD6A-06F2225B9214}" type="presParOf" srcId="{4D1D5466-F472-1147-919F-76DF9B9646C7}" destId="{7E81C636-922E-4A4B-B75C-B6C2C61748A0}" srcOrd="0" destOrd="0" presId="urn:microsoft.com/office/officeart/2005/8/layout/radial1"/>
    <dgm:cxn modelId="{EF1EC538-D284-C040-97D9-E7203A5A6330}" type="presParOf" srcId="{4D1D5466-F472-1147-919F-76DF9B9646C7}" destId="{5CF2E3B2-5AF1-E745-B046-D81E2EDCD346}" srcOrd="1" destOrd="0" presId="urn:microsoft.com/office/officeart/2005/8/layout/radial1"/>
    <dgm:cxn modelId="{620EE8BE-4F2B-CC41-9AC3-1495D4EF6815}" type="presParOf" srcId="{5CF2E3B2-5AF1-E745-B046-D81E2EDCD346}" destId="{14278944-EEA3-344D-A3AF-53FE4243F4EC}" srcOrd="0" destOrd="0" presId="urn:microsoft.com/office/officeart/2005/8/layout/radial1"/>
    <dgm:cxn modelId="{4EB516F0-29CA-2146-8E4F-B04FFA5E345C}" type="presParOf" srcId="{4D1D5466-F472-1147-919F-76DF9B9646C7}" destId="{605C3F6A-9D4D-434E-A481-42B1403AA9CF}" srcOrd="2" destOrd="0" presId="urn:microsoft.com/office/officeart/2005/8/layout/radial1"/>
    <dgm:cxn modelId="{E60D9C4A-0271-E34A-8BAA-4B0033B20F3D}" type="presParOf" srcId="{4D1D5466-F472-1147-919F-76DF9B9646C7}" destId="{33A1D847-59C1-C04E-954E-4EDE08E8150B}" srcOrd="3" destOrd="0" presId="urn:microsoft.com/office/officeart/2005/8/layout/radial1"/>
    <dgm:cxn modelId="{6A5F71EF-E3D2-FE48-9777-E913C038C476}" type="presParOf" srcId="{33A1D847-59C1-C04E-954E-4EDE08E8150B}" destId="{0334E790-E41D-3449-AA00-69500BD4D9AD}" srcOrd="0" destOrd="0" presId="urn:microsoft.com/office/officeart/2005/8/layout/radial1"/>
    <dgm:cxn modelId="{C794103A-0643-2943-9216-AC67EDBD26C7}" type="presParOf" srcId="{4D1D5466-F472-1147-919F-76DF9B9646C7}" destId="{16DD0EAE-4339-3741-8333-AA1169E59425}" srcOrd="4" destOrd="0" presId="urn:microsoft.com/office/officeart/2005/8/layout/radial1"/>
    <dgm:cxn modelId="{0FEAB529-607B-8F42-A771-F6647D50AA82}" type="presParOf" srcId="{4D1D5466-F472-1147-919F-76DF9B9646C7}" destId="{C36ADB82-8308-FF4A-A9FC-1F09FBCC2A03}" srcOrd="5" destOrd="0" presId="urn:microsoft.com/office/officeart/2005/8/layout/radial1"/>
    <dgm:cxn modelId="{DFA9EC37-A5B0-E94A-A991-2769215BE8C5}" type="presParOf" srcId="{C36ADB82-8308-FF4A-A9FC-1F09FBCC2A03}" destId="{B5D3B7F3-FBF4-DC46-A7AF-7F179AEED9BC}" srcOrd="0" destOrd="0" presId="urn:microsoft.com/office/officeart/2005/8/layout/radial1"/>
    <dgm:cxn modelId="{841EC0E6-5421-C944-9356-EC0AFED2F3D1}" type="presParOf" srcId="{4D1D5466-F472-1147-919F-76DF9B9646C7}" destId="{D0F3013F-1B95-0643-A251-D546D623CDA2}" srcOrd="6" destOrd="0" presId="urn:microsoft.com/office/officeart/2005/8/layout/radial1"/>
    <dgm:cxn modelId="{2C226366-9C77-5440-A471-656DCEBBF53A}" type="presParOf" srcId="{4D1D5466-F472-1147-919F-76DF9B9646C7}" destId="{5522EE65-24A1-BB47-8FFA-1EFD282B0D9E}" srcOrd="7" destOrd="0" presId="urn:microsoft.com/office/officeart/2005/8/layout/radial1"/>
    <dgm:cxn modelId="{79E44A2E-CB65-5641-9FA1-4A14FC4A2183}" type="presParOf" srcId="{5522EE65-24A1-BB47-8FFA-1EFD282B0D9E}" destId="{2F40981D-BF4C-394B-98B3-617434B85E98}" srcOrd="0" destOrd="0" presId="urn:microsoft.com/office/officeart/2005/8/layout/radial1"/>
    <dgm:cxn modelId="{9E3FB69B-B86E-7649-BAA1-10B0DF23E016}" type="presParOf" srcId="{4D1D5466-F472-1147-919F-76DF9B9646C7}" destId="{8EA10980-5F47-B34B-9315-FCBEB8E9136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1C636-922E-4A4B-B75C-B6C2C61748A0}">
      <dsp:nvSpPr>
        <dsp:cNvPr id="0" name=""/>
        <dsp:cNvSpPr/>
      </dsp:nvSpPr>
      <dsp:spPr>
        <a:xfrm>
          <a:off x="3491102" y="1915617"/>
          <a:ext cx="1469069" cy="14690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noProof="0"/>
            <a:t>Computational Social Sciences Program</a:t>
          </a:r>
        </a:p>
      </dsp:txBody>
      <dsp:txXfrm>
        <a:off x="3706242" y="2130757"/>
        <a:ext cx="1038789" cy="1038789"/>
      </dsp:txXfrm>
    </dsp:sp>
    <dsp:sp modelId="{5CF2E3B2-5AF1-E745-B046-D81E2EDCD346}">
      <dsp:nvSpPr>
        <dsp:cNvPr id="0" name=""/>
        <dsp:cNvSpPr/>
      </dsp:nvSpPr>
      <dsp:spPr>
        <a:xfrm rot="16200000">
          <a:off x="4004225" y="1678561"/>
          <a:ext cx="442823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442823" y="156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/>
        </a:p>
      </dsp:txBody>
      <dsp:txXfrm>
        <a:off x="4214566" y="1683135"/>
        <a:ext cx="22141" cy="22141"/>
      </dsp:txXfrm>
    </dsp:sp>
    <dsp:sp modelId="{605C3F6A-9D4D-434E-A481-42B1403AA9CF}">
      <dsp:nvSpPr>
        <dsp:cNvPr id="0" name=""/>
        <dsp:cNvSpPr/>
      </dsp:nvSpPr>
      <dsp:spPr>
        <a:xfrm>
          <a:off x="3491102" y="3725"/>
          <a:ext cx="1469069" cy="146906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/>
            <a:t>Research projects</a:t>
          </a:r>
        </a:p>
      </dsp:txBody>
      <dsp:txXfrm>
        <a:off x="3706242" y="218865"/>
        <a:ext cx="1038789" cy="1038789"/>
      </dsp:txXfrm>
    </dsp:sp>
    <dsp:sp modelId="{33A1D847-59C1-C04E-954E-4EDE08E8150B}">
      <dsp:nvSpPr>
        <dsp:cNvPr id="0" name=""/>
        <dsp:cNvSpPr/>
      </dsp:nvSpPr>
      <dsp:spPr>
        <a:xfrm>
          <a:off x="4960171" y="2634507"/>
          <a:ext cx="442823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442823" y="156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/>
        </a:p>
      </dsp:txBody>
      <dsp:txXfrm>
        <a:off x="5170512" y="2639081"/>
        <a:ext cx="22141" cy="22141"/>
      </dsp:txXfrm>
    </dsp:sp>
    <dsp:sp modelId="{16DD0EAE-4339-3741-8333-AA1169E59425}">
      <dsp:nvSpPr>
        <dsp:cNvPr id="0" name=""/>
        <dsp:cNvSpPr/>
      </dsp:nvSpPr>
      <dsp:spPr>
        <a:xfrm>
          <a:off x="5402994" y="1915617"/>
          <a:ext cx="1469069" cy="1469069"/>
        </a:xfrm>
        <a:prstGeom prst="ellipse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/>
            <a:t>Tools and Services</a:t>
          </a:r>
        </a:p>
      </dsp:txBody>
      <dsp:txXfrm>
        <a:off x="5618134" y="2130757"/>
        <a:ext cx="1038789" cy="1038789"/>
      </dsp:txXfrm>
    </dsp:sp>
    <dsp:sp modelId="{C36ADB82-8308-FF4A-A9FC-1F09FBCC2A03}">
      <dsp:nvSpPr>
        <dsp:cNvPr id="0" name=""/>
        <dsp:cNvSpPr/>
      </dsp:nvSpPr>
      <dsp:spPr>
        <a:xfrm rot="5400000">
          <a:off x="4004225" y="3590454"/>
          <a:ext cx="442823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442823" y="156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/>
        </a:p>
      </dsp:txBody>
      <dsp:txXfrm>
        <a:off x="4214566" y="3595027"/>
        <a:ext cx="22141" cy="22141"/>
      </dsp:txXfrm>
    </dsp:sp>
    <dsp:sp modelId="{D0F3013F-1B95-0643-A251-D546D623CDA2}">
      <dsp:nvSpPr>
        <dsp:cNvPr id="0" name=""/>
        <dsp:cNvSpPr/>
      </dsp:nvSpPr>
      <dsp:spPr>
        <a:xfrm>
          <a:off x="3491102" y="3827510"/>
          <a:ext cx="1469069" cy="1469069"/>
        </a:xfrm>
        <a:prstGeom prst="ellipse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/>
            <a:t>Education and Training</a:t>
          </a:r>
        </a:p>
      </dsp:txBody>
      <dsp:txXfrm>
        <a:off x="3706242" y="4042650"/>
        <a:ext cx="1038789" cy="1038789"/>
      </dsp:txXfrm>
    </dsp:sp>
    <dsp:sp modelId="{5522EE65-24A1-BB47-8FFA-1EFD282B0D9E}">
      <dsp:nvSpPr>
        <dsp:cNvPr id="0" name=""/>
        <dsp:cNvSpPr/>
      </dsp:nvSpPr>
      <dsp:spPr>
        <a:xfrm rot="10800000">
          <a:off x="3048279" y="2634507"/>
          <a:ext cx="442823" cy="31289"/>
        </a:xfrm>
        <a:custGeom>
          <a:avLst/>
          <a:gdLst/>
          <a:ahLst/>
          <a:cxnLst/>
          <a:rect l="0" t="0" r="0" b="0"/>
          <a:pathLst>
            <a:path>
              <a:moveTo>
                <a:pt x="0" y="15644"/>
              </a:moveTo>
              <a:lnTo>
                <a:pt x="442823" y="156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/>
        </a:p>
      </dsp:txBody>
      <dsp:txXfrm rot="10800000">
        <a:off x="3258620" y="2639081"/>
        <a:ext cx="22141" cy="22141"/>
      </dsp:txXfrm>
    </dsp:sp>
    <dsp:sp modelId="{8EA10980-5F47-B34B-9315-FCBEB8E91362}">
      <dsp:nvSpPr>
        <dsp:cNvPr id="0" name=""/>
        <dsp:cNvSpPr/>
      </dsp:nvSpPr>
      <dsp:spPr>
        <a:xfrm>
          <a:off x="1579210" y="1915617"/>
          <a:ext cx="1469069" cy="1469069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/>
            <a:t>Community and Outreach</a:t>
          </a:r>
        </a:p>
      </dsp:txBody>
      <dsp:txXfrm>
        <a:off x="1794350" y="2130757"/>
        <a:ext cx="1038789" cy="1038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F00F2-8E3E-4EF9-ABA6-FD0A0C1B3085}" type="datetimeFigureOut">
              <a:rPr lang="es-ES" smtClean="0"/>
              <a:t>18/1/24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A8D5D-EC9E-40FC-98EC-CD281E4E88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699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0CA73-0198-D148-9B6E-4EFDB5BAC7DB}" type="datetimeFigureOut">
              <a:rPr lang="es-ES" smtClean="0"/>
              <a:t>18/1/24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E478E-115A-B249-90BC-779BF5C1E8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818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E478E-115A-B249-90BC-779BF5C1E86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3991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E478E-115A-B249-90BC-779BF5C1E864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914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E478E-115A-B249-90BC-779BF5C1E864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705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E478E-115A-B249-90BC-779BF5C1E864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599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04FA8-2E13-40DF-8C73-14DED82BECE3}" type="slidenum">
              <a:rPr lang="ca-ES" smtClean="0"/>
              <a:t>26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25884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04FA8-2E13-40DF-8C73-14DED82BECE3}" type="slidenum">
              <a:rPr lang="ca-ES" smtClean="0"/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03539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E478E-115A-B249-90BC-779BF5C1E864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733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11" name="Rectángulo 10"/>
          <p:cNvSpPr/>
          <p:nvPr userDrawn="1"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762500"/>
            <a:ext cx="6702593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Name</a:t>
            </a:r>
            <a:endParaRPr lang="es-ES" dirty="0"/>
          </a:p>
          <a:p>
            <a:r>
              <a:rPr lang="es-ES" dirty="0"/>
              <a:t>Position</a:t>
            </a:r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325968" y="6095686"/>
            <a:ext cx="3255433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9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623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2"/>
          <p:cNvSpPr>
            <a:spLocks noGrp="1"/>
          </p:cNvSpPr>
          <p:nvPr>
            <p:ph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91756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595618" y="1569411"/>
            <a:ext cx="10996916" cy="45662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57275"/>
            <a:ext cx="12192000" cy="5127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817291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658" y="3028528"/>
            <a:ext cx="10984684" cy="800945"/>
          </a:xfrm>
        </p:spPr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792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900141"/>
            <a:ext cx="6702593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/>
              <a:t>YourEmail@bsc.es</a:t>
            </a:r>
          </a:p>
        </p:txBody>
      </p:sp>
    </p:spTree>
    <p:extLst>
      <p:ext uri="{BB962C8B-B14F-4D97-AF65-F5344CB8AC3E}">
        <p14:creationId xmlns:p14="http://schemas.microsoft.com/office/powerpoint/2010/main" val="2415161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16396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4" r:id="rId2"/>
    <p:sldLayoutId id="2147483677" r:id="rId3"/>
    <p:sldLayoutId id="2147483675" r:id="rId4"/>
    <p:sldLayoutId id="2147483673" r:id="rId5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12448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86-022-04997-3" TargetMode="External"/><Relationship Id="rId2" Type="http://schemas.openxmlformats.org/officeDocument/2006/relationships/hyperlink" Target="https://www.nature.com/articles/s41586-022-04996-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12" Type="http://schemas.openxmlformats.org/officeDocument/2006/relationships/image" Target="../media/image4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jpg"/><Relationship Id="rId5" Type="http://schemas.openxmlformats.org/officeDocument/2006/relationships/image" Target="../media/image41.png"/><Relationship Id="rId15" Type="http://schemas.openxmlformats.org/officeDocument/2006/relationships/image" Target="../media/image51.jpg"/><Relationship Id="rId10" Type="http://schemas.openxmlformats.org/officeDocument/2006/relationships/image" Target="../media/image46.jp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png"/><Relationship Id="rId9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Category:Social_sciences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04010" y="1631730"/>
            <a:ext cx="7987990" cy="2998826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r>
              <a:rPr lang="en-US" sz="3600" dirty="0"/>
              <a:t>COMPUTATIONAL SOCIAL SCIENCES</a:t>
            </a:r>
            <a:br>
              <a:rPr lang="en-US" sz="3600" dirty="0"/>
            </a:br>
            <a:r>
              <a:rPr lang="en-US" sz="2400" dirty="0"/>
              <a:t>The New Program for Computational Social Sciences @BSC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963889" y="4351867"/>
            <a:ext cx="6702593" cy="1496483"/>
          </a:xfrm>
        </p:spPr>
        <p:txBody>
          <a:bodyPr/>
          <a:lstStyle/>
          <a:p>
            <a:r>
              <a:rPr lang="es-ES" sz="2000" dirty="0"/>
              <a:t>Mercè Crosas, </a:t>
            </a:r>
            <a:r>
              <a:rPr lang="es-ES" sz="2000" dirty="0" err="1"/>
              <a:t>Ph.D</a:t>
            </a:r>
            <a:r>
              <a:rPr lang="es-ES" sz="2000" dirty="0"/>
              <a:t>.</a:t>
            </a:r>
          </a:p>
          <a:p>
            <a:r>
              <a:rPr lang="es-ES" sz="2000" dirty="0"/>
              <a:t>Head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Computational</a:t>
            </a:r>
            <a:r>
              <a:rPr lang="es-ES" sz="2000" dirty="0"/>
              <a:t> Social </a:t>
            </a:r>
            <a:r>
              <a:rPr lang="es-ES" sz="2000" dirty="0" err="1"/>
              <a:t>Sciences</a:t>
            </a:r>
            <a:r>
              <a:rPr lang="es-ES" sz="2000" dirty="0"/>
              <a:t> </a:t>
            </a:r>
            <a:r>
              <a:rPr lang="es-ES" sz="2000" dirty="0" err="1"/>
              <a:t>Program</a:t>
            </a:r>
            <a:r>
              <a:rPr lang="es-ES" sz="2000" dirty="0"/>
              <a:t> (</a:t>
            </a:r>
            <a:r>
              <a:rPr lang="es-ES" sz="2000" dirty="0" err="1"/>
              <a:t>bsc.es</a:t>
            </a:r>
            <a:r>
              <a:rPr lang="es-ES" sz="2000" dirty="0"/>
              <a:t>)</a:t>
            </a:r>
          </a:p>
          <a:p>
            <a:r>
              <a:rPr lang="es-ES" sz="2000" dirty="0" err="1"/>
              <a:t>President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CODATA (</a:t>
            </a:r>
            <a:r>
              <a:rPr lang="es-ES" sz="2000" dirty="0" err="1"/>
              <a:t>codata.org</a:t>
            </a:r>
            <a:r>
              <a:rPr lang="es-ES" sz="2000" dirty="0"/>
              <a:t>) 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2E77245-41E8-3DC3-AA9D-6AE05DA0D4FB}"/>
              </a:ext>
            </a:extLst>
          </p:cNvPr>
          <p:cNvSpPr txBox="1">
            <a:spLocks/>
          </p:cNvSpPr>
          <p:nvPr/>
        </p:nvSpPr>
        <p:spPr>
          <a:xfrm>
            <a:off x="4963889" y="6088117"/>
            <a:ext cx="6702593" cy="51837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5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D28A7B-C13D-1D63-E520-12E5DEA5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to Computational Social Science</a:t>
            </a:r>
          </a:p>
        </p:txBody>
      </p:sp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34CB6079-9C0A-2179-068A-7933307FC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3" y="1732418"/>
            <a:ext cx="7039993" cy="358860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91C3580-7809-45BD-8254-180531520F46}"/>
              </a:ext>
            </a:extLst>
          </p:cNvPr>
          <p:cNvSpPr txBox="1"/>
          <p:nvPr/>
        </p:nvSpPr>
        <p:spPr>
          <a:xfrm>
            <a:off x="7630510" y="1258472"/>
            <a:ext cx="39886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capacity to collect and analyze massive amounts of data has unambiguously transformed such fields as biology and physics. 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  <a:p>
            <a:r>
              <a:rPr lang="en-US" dirty="0"/>
              <a:t>To date the vast majority of existing research on human interactions has relied on one-shot self-reported data on relationships. New Technologies (surveillance, email, internet, GPS tracking,….) offer a remarkable </a:t>
            </a:r>
            <a:r>
              <a:rPr lang="es-ES" dirty="0" err="1"/>
              <a:t>second-by-second</a:t>
            </a:r>
            <a:r>
              <a:rPr lang="es-ES" dirty="0"/>
              <a:t> </a:t>
            </a:r>
            <a:r>
              <a:rPr lang="es-ES" dirty="0" err="1"/>
              <a:t>picture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interactions</a:t>
            </a:r>
            <a:r>
              <a:rPr lang="es-ES" dirty="0"/>
              <a:t> </a:t>
            </a:r>
            <a:r>
              <a:rPr lang="es-ES" dirty="0" err="1"/>
              <a:t>over</a:t>
            </a:r>
            <a:r>
              <a:rPr lang="es-ES" dirty="0"/>
              <a:t> extended </a:t>
            </a:r>
            <a:r>
              <a:rPr lang="es-ES" dirty="0" err="1"/>
              <a:t>periods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time, </a:t>
            </a:r>
            <a:r>
              <a:rPr lang="es-ES" dirty="0" err="1"/>
              <a:t>providing</a:t>
            </a:r>
            <a:r>
              <a:rPr lang="es-ES" dirty="0"/>
              <a:t> </a:t>
            </a:r>
            <a:r>
              <a:rPr lang="es-ES" dirty="0" err="1"/>
              <a:t>information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both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structure</a:t>
            </a:r>
            <a:r>
              <a:rPr lang="es-ES" dirty="0"/>
              <a:t> and </a:t>
            </a:r>
            <a:r>
              <a:rPr lang="es-ES" dirty="0" err="1"/>
              <a:t>content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relationships</a:t>
            </a:r>
            <a:r>
              <a:rPr lang="es-ES" dirty="0"/>
              <a:t>”</a:t>
            </a:r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8E6A032-6023-B27B-50AF-A75A47ECE347}"/>
              </a:ext>
            </a:extLst>
          </p:cNvPr>
          <p:cNvSpPr txBox="1"/>
          <p:nvPr/>
        </p:nvSpPr>
        <p:spPr>
          <a:xfrm flipH="1">
            <a:off x="572814" y="1277899"/>
            <a:ext cx="233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8A"/>
                </a:solidFill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3345350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3B4D0-F66F-661E-11FE-F2875530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1054208"/>
          </a:xfrm>
        </p:spPr>
        <p:txBody>
          <a:bodyPr/>
          <a:lstStyle/>
          <a:p>
            <a:r>
              <a:rPr lang="en-US" dirty="0"/>
              <a:t>A century of Modeling in social science: </a:t>
            </a:r>
            <a:br>
              <a:rPr lang="en-US" dirty="0"/>
            </a:br>
            <a:r>
              <a:rPr lang="en-US" dirty="0"/>
              <a:t>Most widely used is linear regression</a:t>
            </a:r>
          </a:p>
        </p:txBody>
      </p:sp>
      <p:pic>
        <p:nvPicPr>
          <p:cNvPr id="7" name="Imagen 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69A70186-485C-2086-F8A1-853F430F2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30" y="1566848"/>
            <a:ext cx="5126546" cy="2401040"/>
          </a:xfrm>
          <a:prstGeom prst="rect">
            <a:avLst/>
          </a:prstGeom>
        </p:spPr>
      </p:pic>
      <p:pic>
        <p:nvPicPr>
          <p:cNvPr id="11" name="Imagen 10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04FC8B45-6CEA-1D04-F827-B954EF673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2" y="3816665"/>
            <a:ext cx="3926781" cy="2346574"/>
          </a:xfrm>
          <a:prstGeom prst="rect">
            <a:avLst/>
          </a:prstGeom>
        </p:spPr>
      </p:pic>
      <p:pic>
        <p:nvPicPr>
          <p:cNvPr id="17" name="Imagen 16" descr="Texto&#10;&#10;Descripción generada automáticamente">
            <a:extLst>
              <a:ext uri="{FF2B5EF4-FFF2-40B4-BE49-F238E27FC236}">
                <a16:creationId xmlns:a16="http://schemas.microsoft.com/office/drawing/2014/main" id="{EA5804CF-EE9F-A9A2-67C6-26EF28F54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89" y="4750765"/>
            <a:ext cx="4827273" cy="1851167"/>
          </a:xfrm>
          <a:prstGeom prst="rect">
            <a:avLst/>
          </a:prstGeom>
        </p:spPr>
      </p:pic>
      <p:pic>
        <p:nvPicPr>
          <p:cNvPr id="23" name="Marcador de contenido 2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33DCC17E-75A4-AF9D-2904-40755A17E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076" y="1534180"/>
            <a:ext cx="6575886" cy="2657612"/>
          </a:xfrm>
        </p:spPr>
      </p:pic>
      <p:pic>
        <p:nvPicPr>
          <p:cNvPr id="27" name="Imagen 2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7226438C-4F50-459A-9088-2C659F292A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745" y="2767368"/>
            <a:ext cx="5200161" cy="1733387"/>
          </a:xfrm>
          <a:prstGeom prst="rect">
            <a:avLst/>
          </a:prstGeom>
        </p:spPr>
      </p:pic>
      <p:pic>
        <p:nvPicPr>
          <p:cNvPr id="4" name="Imagen 3" descr="Forma&#10;&#10;Descripción generada automáticamente con confianza baja">
            <a:extLst>
              <a:ext uri="{FF2B5EF4-FFF2-40B4-BE49-F238E27FC236}">
                <a16:creationId xmlns:a16="http://schemas.microsoft.com/office/drawing/2014/main" id="{F2AD6589-539E-2FC3-D694-AC8BE30A0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14" y="4384617"/>
            <a:ext cx="1041946" cy="1628958"/>
          </a:xfrm>
          <a:prstGeom prst="rect">
            <a:avLst/>
          </a:prstGeom>
        </p:spPr>
      </p:pic>
      <p:pic>
        <p:nvPicPr>
          <p:cNvPr id="6" name="Imagen 5" descr="Gráfico, Diagrama&#10;&#10;Descripción generada automáticamente">
            <a:extLst>
              <a:ext uri="{FF2B5EF4-FFF2-40B4-BE49-F238E27FC236}">
                <a16:creationId xmlns:a16="http://schemas.microsoft.com/office/drawing/2014/main" id="{483E8A9E-E79D-F0E7-6363-8D1DF6D8D7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32" y="3701456"/>
            <a:ext cx="1028289" cy="1630853"/>
          </a:xfrm>
          <a:prstGeom prst="rect">
            <a:avLst/>
          </a:prstGeom>
        </p:spPr>
      </p:pic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187C0B7E-6844-C1FB-5F59-CFC467F4E0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62" y="4295693"/>
            <a:ext cx="1068519" cy="1620587"/>
          </a:xfrm>
          <a:prstGeom prst="rect">
            <a:avLst/>
          </a:prstGeom>
        </p:spPr>
      </p:pic>
      <p:pic>
        <p:nvPicPr>
          <p:cNvPr id="12" name="Imagen 11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840ADEAC-F8A5-AAC8-68E6-A206E665DA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92" y="5386091"/>
            <a:ext cx="1152187" cy="1446933"/>
          </a:xfrm>
          <a:prstGeom prst="rect">
            <a:avLst/>
          </a:prstGeom>
        </p:spPr>
      </p:pic>
      <p:pic>
        <p:nvPicPr>
          <p:cNvPr id="14" name="Imagen 13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D61EBEE6-5FA2-F313-F98E-D167D68175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26" y="5290109"/>
            <a:ext cx="1150916" cy="14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36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DC0D21-475A-28F2-E92B-A48CBA6C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686" y="617126"/>
            <a:ext cx="4783941" cy="2811874"/>
          </a:xfrm>
        </p:spPr>
        <p:txBody>
          <a:bodyPr/>
          <a:lstStyle/>
          <a:p>
            <a:r>
              <a:rPr lang="en-US" sz="3600" dirty="0"/>
              <a:t>Methodology Analysis in Science: </a:t>
            </a:r>
            <a:br>
              <a:rPr lang="en-US" sz="3600" dirty="0"/>
            </a:br>
            <a:r>
              <a:rPr lang="en-US" sz="3600" dirty="0"/>
              <a:t>Linear Models are hegemonic among Social Sciences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BF4B07-B43C-E1B0-1437-529401FC1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8933" y="3492062"/>
            <a:ext cx="8189895" cy="3054691"/>
          </a:xfrm>
        </p:spPr>
        <p:txBody>
          <a:bodyPr>
            <a:normAutofit/>
          </a:bodyPr>
          <a:lstStyle/>
          <a:p>
            <a:r>
              <a:rPr lang="en-US" dirty="0"/>
              <a:t>Using bibliometric data from the Web of Science, conduct a large-scale and cross-disciplinary assessment of the prevalence of linear-model-based research from 1990 to 2022. </a:t>
            </a:r>
          </a:p>
          <a:p>
            <a:r>
              <a:rPr lang="en-US" dirty="0"/>
              <a:t>Corpus 1: 7,164,784 articles - articles reporting methods or quantitative data in abstract</a:t>
            </a:r>
          </a:p>
          <a:p>
            <a:r>
              <a:rPr lang="en-US" dirty="0"/>
              <a:t>Corpus 2: 13,720,556 articles – any kind of empirical evidence</a:t>
            </a:r>
          </a:p>
          <a:p>
            <a:r>
              <a:rPr lang="en-US" b="1" dirty="0"/>
              <a:t>Results:</a:t>
            </a:r>
          </a:p>
          <a:p>
            <a:pPr lvl="1"/>
            <a:r>
              <a:rPr lang="en-US" b="1" dirty="0"/>
              <a:t>High prevalence of linear-model-based research in the social sciences (60%)</a:t>
            </a:r>
          </a:p>
          <a:p>
            <a:endParaRPr lang="en-US" dirty="0"/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755AE474-1196-189C-0F15-AB4A5D1DD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064"/>
            <a:ext cx="7029686" cy="281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5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0EF0F0-F62D-E878-94CB-28292D1C0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564"/>
            <a:ext cx="12192000" cy="800945"/>
          </a:xfrm>
        </p:spPr>
        <p:txBody>
          <a:bodyPr/>
          <a:lstStyle/>
          <a:p>
            <a:r>
              <a:rPr lang="en-US" dirty="0"/>
              <a:t>Recent Methods in Computational Social Science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E30DF2-B548-1804-EBBD-151C23D7C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57" y="1514474"/>
            <a:ext cx="9079990" cy="4436621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Text (and image/video) Analysis</a:t>
            </a:r>
          </a:p>
          <a:p>
            <a:pPr lvl="1"/>
            <a:r>
              <a:rPr lang="en-US" sz="2400" dirty="0"/>
              <a:t>Artificial Intelligence (AI)/Machine Learning(ML), </a:t>
            </a:r>
            <a:r>
              <a:rPr lang="en-US" sz="2600" dirty="0"/>
              <a:t>Natural Language Processing (NLP), Large Language Models (LLM)/Transformers</a:t>
            </a:r>
          </a:p>
          <a:p>
            <a:pPr lvl="1"/>
            <a:r>
              <a:rPr lang="en-US" sz="2600" dirty="0"/>
              <a:t>Clustering, Topic Modeling, Positioning </a:t>
            </a:r>
            <a:endParaRPr lang="en-US" sz="2600" b="1" dirty="0"/>
          </a:p>
          <a:p>
            <a:r>
              <a:rPr lang="en-US" sz="2800" dirty="0"/>
              <a:t>(Complex) Regression Analysis: </a:t>
            </a:r>
          </a:p>
          <a:p>
            <a:pPr lvl="1"/>
            <a:r>
              <a:rPr lang="en-US" sz="2400" dirty="0"/>
              <a:t>Multilevel models (nested data)</a:t>
            </a:r>
          </a:p>
          <a:p>
            <a:pPr lvl="1"/>
            <a:r>
              <a:rPr lang="en-US" sz="2600" dirty="0"/>
              <a:t>Multivariate models</a:t>
            </a:r>
          </a:p>
          <a:p>
            <a:r>
              <a:rPr lang="en-US" sz="2800" dirty="0"/>
              <a:t>Complexity Science:</a:t>
            </a:r>
          </a:p>
          <a:p>
            <a:pPr lvl="1"/>
            <a:r>
              <a:rPr lang="en-US" sz="2600" dirty="0"/>
              <a:t>Social Network Analysis (SNA)</a:t>
            </a:r>
          </a:p>
          <a:p>
            <a:pPr lvl="1"/>
            <a:r>
              <a:rPr lang="en-US" sz="2600" dirty="0"/>
              <a:t>Agent-Based Modeling (ABM) </a:t>
            </a:r>
          </a:p>
          <a:p>
            <a:pPr lvl="1"/>
            <a:r>
              <a:rPr lang="en-US" sz="2600" dirty="0"/>
              <a:t>(Scaling theory)</a:t>
            </a:r>
          </a:p>
        </p:txBody>
      </p:sp>
    </p:spTree>
    <p:extLst>
      <p:ext uri="{BB962C8B-B14F-4D97-AF65-F5344CB8AC3E}">
        <p14:creationId xmlns:p14="http://schemas.microsoft.com/office/powerpoint/2010/main" val="3547505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16307F-CE49-FBF0-CBB4-C66187E43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6892"/>
            <a:ext cx="12192000" cy="800945"/>
          </a:xfrm>
        </p:spPr>
        <p:txBody>
          <a:bodyPr/>
          <a:lstStyle/>
          <a:p>
            <a:r>
              <a:rPr lang="en-US" dirty="0"/>
              <a:t>Text as Data in Social Sciences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37971EA-6C3A-13B4-C191-4CC1E28FE3C8}"/>
              </a:ext>
            </a:extLst>
          </p:cNvPr>
          <p:cNvSpPr txBox="1"/>
          <p:nvPr/>
        </p:nvSpPr>
        <p:spPr>
          <a:xfrm>
            <a:off x="3258206" y="1095972"/>
            <a:ext cx="4488233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sz="2400" b="1" dirty="0"/>
              <a:t>Text converted to Data: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Representation of text in documents as vectors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n-grams as tokens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 dimensional space, distance among documents</a:t>
            </a:r>
          </a:p>
          <a:p>
            <a:pPr lvl="1">
              <a:spcAft>
                <a:spcPts val="1200"/>
              </a:spcAft>
            </a:pPr>
            <a:r>
              <a:rPr lang="en-US" sz="2400" b="1" dirty="0"/>
              <a:t>Used in Social Science for: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Discovery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Measurement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24484"/>
                </a:solidFill>
              </a:rPr>
              <a:t>Inference (causal and predictive)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88C841D-7666-93D7-73C1-BA702A8B0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81" y="1423935"/>
            <a:ext cx="2814126" cy="4010130"/>
          </a:xfrm>
          <a:prstGeom prst="rect">
            <a:avLst/>
          </a:prstGeom>
        </p:spPr>
      </p:pic>
      <p:pic>
        <p:nvPicPr>
          <p:cNvPr id="5" name="Imagen 4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081913B1-E9A1-183F-B569-3642B9329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439" y="1264354"/>
            <a:ext cx="4001480" cy="416971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A5B611E-3196-6E3A-ABA9-5443AB42C0C9}"/>
              </a:ext>
            </a:extLst>
          </p:cNvPr>
          <p:cNvSpPr txBox="1"/>
          <p:nvPr/>
        </p:nvSpPr>
        <p:spPr>
          <a:xfrm>
            <a:off x="8403620" y="5570582"/>
            <a:ext cx="2952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 2. from Text as Data, Grimmer, Roberts, Stewart</a:t>
            </a:r>
          </a:p>
        </p:txBody>
      </p:sp>
    </p:spTree>
    <p:extLst>
      <p:ext uri="{BB962C8B-B14F-4D97-AF65-F5344CB8AC3E}">
        <p14:creationId xmlns:p14="http://schemas.microsoft.com/office/powerpoint/2010/main" val="3490605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6B5154D-6475-8B91-DF9C-9A259512FA82}"/>
              </a:ext>
            </a:extLst>
          </p:cNvPr>
          <p:cNvSpPr txBox="1"/>
          <p:nvPr/>
        </p:nvSpPr>
        <p:spPr>
          <a:xfrm>
            <a:off x="6208295" y="6387599"/>
            <a:ext cx="54854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/>
              <a:t>https://</a:t>
            </a:r>
            <a:r>
              <a:rPr lang="es-ES" sz="1600" dirty="0" err="1"/>
              <a:t>www.pnas.org</a:t>
            </a:r>
            <a:r>
              <a:rPr lang="es-ES" sz="1600" dirty="0"/>
              <a:t>/</a:t>
            </a:r>
            <a:r>
              <a:rPr lang="es-ES" sz="1600" dirty="0" err="1"/>
              <a:t>doi</a:t>
            </a:r>
            <a:r>
              <a:rPr lang="es-ES" sz="1600" dirty="0"/>
              <a:t>/10.1073/pnas.1018067108</a:t>
            </a:r>
          </a:p>
        </p:txBody>
      </p:sp>
      <p:pic>
        <p:nvPicPr>
          <p:cNvPr id="11" name="Imagen 10" descr="Imagen que contiene persona, hombre, mujer, traje&#10;&#10;Descripción generada automáticamente">
            <a:extLst>
              <a:ext uri="{FF2B5EF4-FFF2-40B4-BE49-F238E27FC236}">
                <a16:creationId xmlns:a16="http://schemas.microsoft.com/office/drawing/2014/main" id="{FA03958A-16C3-7DDD-139D-FF9009591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35"/>
            <a:ext cx="5804611" cy="4687774"/>
          </a:xfrm>
          <a:prstGeom prst="rect">
            <a:avLst/>
          </a:prstGeom>
        </p:spPr>
      </p:pic>
      <p:pic>
        <p:nvPicPr>
          <p:cNvPr id="8" name="Marcador de contenido 7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E39C7A9F-3D29-BC7A-0D35-5D8507FF4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4" y="3913986"/>
            <a:ext cx="5773303" cy="2119047"/>
          </a:xfrm>
        </p:spPr>
      </p:pic>
      <p:pic>
        <p:nvPicPr>
          <p:cNvPr id="15" name="Imagen 14" descr="Diagrama&#10;&#10;Descripción generada automáticamente">
            <a:extLst>
              <a:ext uri="{FF2B5EF4-FFF2-40B4-BE49-F238E27FC236}">
                <a16:creationId xmlns:a16="http://schemas.microsoft.com/office/drawing/2014/main" id="{AF543D67-D6FF-5DAA-7B1D-06D941F90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91" y="285735"/>
            <a:ext cx="5306382" cy="596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12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CDD3D670-7358-FA55-F98F-DA1EDFD3E15A}"/>
              </a:ext>
            </a:extLst>
          </p:cNvPr>
          <p:cNvSpPr txBox="1"/>
          <p:nvPr/>
        </p:nvSpPr>
        <p:spPr>
          <a:xfrm>
            <a:off x="1813080" y="3429000"/>
            <a:ext cx="90980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>
                <a:solidFill>
                  <a:srgbClr val="333333"/>
                </a:solidFill>
                <a:effectLst/>
                <a:latin typeface="PT Serif" panose="020A0603040505020204" pitchFamily="18" charset="77"/>
              </a:rPr>
              <a:t>“Fake news accounted for nearly 6% of all news consumption, but it was heavily concentrated—only 1% of users were exposed to 80% of fake news, and 0.1% of users were responsible for sharing 80% of fake news.”</a:t>
            </a:r>
            <a:endParaRPr lang="en-US" sz="240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322882A-C9E9-6441-0A2E-19B19C48861D}"/>
              </a:ext>
            </a:extLst>
          </p:cNvPr>
          <p:cNvSpPr txBox="1"/>
          <p:nvPr/>
        </p:nvSpPr>
        <p:spPr>
          <a:xfrm>
            <a:off x="2645390" y="5193645"/>
            <a:ext cx="854172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Used T</a:t>
            </a:r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witter data linked to public voter registration records, studying the tweets sent by more than 16,000 accounts from August to December 2016. 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Logistic regressions, clustering algorithms, social network analysis</a:t>
            </a:r>
          </a:p>
        </p:txBody>
      </p:sp>
      <p:pic>
        <p:nvPicPr>
          <p:cNvPr id="5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A9707F74-482A-D92F-0C6C-64639A572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57" y="0"/>
            <a:ext cx="8725685" cy="3437391"/>
          </a:xfrm>
        </p:spPr>
      </p:pic>
    </p:spTree>
    <p:extLst>
      <p:ext uri="{BB962C8B-B14F-4D97-AF65-F5344CB8AC3E}">
        <p14:creationId xmlns:p14="http://schemas.microsoft.com/office/powerpoint/2010/main" val="1255691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463463" y="924529"/>
            <a:ext cx="3693419" cy="4929999"/>
          </a:xfrm>
          <a:prstGeom prst="rect">
            <a:avLst/>
          </a:prstGeom>
          <a:noFill/>
        </p:spPr>
        <p:txBody>
          <a:bodyPr wrap="square" tIns="36000" rtlCol="0" anchor="ctr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s-ES" sz="20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21 billion relationships from Facebook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accent5">
                    <a:lumMod val="75000"/>
                  </a:schemeClr>
                </a:solidFill>
                <a:effectLst/>
                <a:latin typeface="Harding"/>
              </a:rPr>
              <a:t>Measure Social Capital: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accent5">
                    <a:lumMod val="75000"/>
                  </a:schemeClr>
                </a:solidFill>
                <a:effectLst/>
                <a:latin typeface="Harding"/>
              </a:rPr>
              <a:t>(1) cross-type connectedness,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accent5">
                    <a:lumMod val="75000"/>
                  </a:schemeClr>
                </a:solidFill>
                <a:effectLst/>
                <a:latin typeface="Harding"/>
              </a:rPr>
              <a:t>(2) network cohesiveness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accent5">
                    <a:lumMod val="75000"/>
                  </a:schemeClr>
                </a:solidFill>
                <a:effectLst/>
                <a:latin typeface="Harding"/>
              </a:rPr>
              <a:t>(3) civic engagement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Harding"/>
              </a:rPr>
              <a:t>Multivariate regressions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s-ES" sz="2000" b="1">
                <a:solidFill>
                  <a:schemeClr val="accent5">
                    <a:lumMod val="75000"/>
                  </a:schemeClr>
                </a:solidFill>
                <a:latin typeface="Harding"/>
              </a:rPr>
              <a:t>Economic connectedness</a:t>
            </a:r>
            <a:r>
              <a:rPr lang="en-US" altLang="es-ES" sz="2000">
                <a:solidFill>
                  <a:schemeClr val="accent5">
                    <a:lumMod val="75000"/>
                  </a:schemeClr>
                </a:solidFill>
                <a:latin typeface="Harding"/>
              </a:rPr>
              <a:t> (high economic status friends for individual with low economic status) </a:t>
            </a:r>
            <a:r>
              <a:rPr lang="en-US" altLang="es-ES" sz="2000" b="1">
                <a:solidFill>
                  <a:schemeClr val="accent5">
                    <a:lumMod val="75000"/>
                  </a:schemeClr>
                </a:solidFill>
                <a:latin typeface="Harding"/>
              </a:rPr>
              <a:t>is the higher predictor of upward income mobility</a:t>
            </a:r>
            <a:endParaRPr lang="en-US" altLang="es-ES" sz="2000" b="1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s-ES" sz="200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A70142-C802-2A75-96E5-3234DC08B0D8}"/>
              </a:ext>
            </a:extLst>
          </p:cNvPr>
          <p:cNvSpPr txBox="1"/>
          <p:nvPr/>
        </p:nvSpPr>
        <p:spPr>
          <a:xfrm>
            <a:off x="6602910" y="6215353"/>
            <a:ext cx="4700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hlinkClick r:id="rId2"/>
              </a:rPr>
              <a:t>https://www.nature.com/articles/s41586-022-04996-4</a:t>
            </a:r>
            <a:endParaRPr lang="en-US" sz="1400"/>
          </a:p>
          <a:p>
            <a:r>
              <a:rPr lang="en-US" sz="1400">
                <a:hlinkClick r:id="rId3"/>
              </a:rPr>
              <a:t>https://www.nature.com/articles/s41586-022-04997-3</a:t>
            </a:r>
            <a:endParaRPr lang="en-US" sz="1400"/>
          </a:p>
        </p:txBody>
      </p:sp>
      <p:pic>
        <p:nvPicPr>
          <p:cNvPr id="8" name="Imagen 7" descr="Imagen que contiene Texto&#10;&#10;Descripción generada automáticamente">
            <a:extLst>
              <a:ext uri="{FF2B5EF4-FFF2-40B4-BE49-F238E27FC236}">
                <a16:creationId xmlns:a16="http://schemas.microsoft.com/office/drawing/2014/main" id="{A7BF84C4-6EEA-0A72-9016-2262FDF01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21" y="433327"/>
            <a:ext cx="5986723" cy="2956202"/>
          </a:xfrm>
          <a:prstGeom prst="rect">
            <a:avLst/>
          </a:prstGeom>
        </p:spPr>
      </p:pic>
      <p:pic>
        <p:nvPicPr>
          <p:cNvPr id="3" name="Imagen 2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0FDDC2B8-8D96-5F0B-2B95-B73601ED0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882" y="1761066"/>
            <a:ext cx="7772400" cy="43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59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02D661-2FF1-5B25-5F15-7AFDB8E7A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resumes for economic analysis of labor market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9C7A70-5FA1-A674-91B0-66F2B4302E6A}"/>
              </a:ext>
            </a:extLst>
          </p:cNvPr>
          <p:cNvSpPr txBox="1"/>
          <p:nvPr/>
        </p:nvSpPr>
        <p:spPr>
          <a:xfrm>
            <a:off x="503730" y="1864957"/>
            <a:ext cx="3826970" cy="3006395"/>
          </a:xfrm>
          <a:prstGeom prst="rect">
            <a:avLst/>
          </a:prstGeom>
          <a:noFill/>
        </p:spPr>
        <p:txBody>
          <a:bodyPr wrap="square" tIns="36000" rtlCol="0" anchor="ctr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s-ES" sz="2000" dirty="0">
                <a:solidFill>
                  <a:srgbClr val="004890"/>
                </a:solidFill>
                <a:latin typeface="Calibri" panose="020F0502020204030204" pitchFamily="34" charset="0"/>
              </a:rPr>
              <a:t>24 Million resumes (</a:t>
            </a:r>
            <a:r>
              <a:rPr lang="en-US" altLang="es-ES" sz="2000" dirty="0" err="1">
                <a:solidFill>
                  <a:srgbClr val="004890"/>
                </a:solidFill>
                <a:latin typeface="Calibri" panose="020F0502020204030204" pitchFamily="34" charset="0"/>
              </a:rPr>
              <a:t>Zippia</a:t>
            </a:r>
            <a:r>
              <a:rPr lang="en-US" altLang="es-ES" sz="2000" dirty="0">
                <a:solidFill>
                  <a:srgbClr val="004890"/>
                </a:solidFill>
                <a:latin typeface="Calibri" panose="020F0502020204030204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s-ES" sz="2000" dirty="0">
                <a:solidFill>
                  <a:srgbClr val="004890"/>
                </a:solidFill>
                <a:latin typeface="Calibri" panose="020F0502020204030204" pitchFamily="34" charset="0"/>
              </a:rPr>
              <a:t>Create a transformer-based model that uses transfer learning to learn representations of job sequences: CAREER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s-ES" sz="2000" dirty="0">
                <a:solidFill>
                  <a:srgbClr val="004890"/>
                </a:solidFill>
                <a:latin typeface="Calibri" panose="020F0502020204030204" pitchFamily="34" charset="0"/>
              </a:rPr>
              <a:t>Fine tune model with traditional longitudinal survey data predictive models</a:t>
            </a:r>
          </a:p>
        </p:txBody>
      </p:sp>
      <p:pic>
        <p:nvPicPr>
          <p:cNvPr id="12" name="Imagen 11" descr="Diagrama&#10;&#10;Descripción generada automáticamente">
            <a:extLst>
              <a:ext uri="{FF2B5EF4-FFF2-40B4-BE49-F238E27FC236}">
                <a16:creationId xmlns:a16="http://schemas.microsoft.com/office/drawing/2014/main" id="{9E95EF41-F52C-73D3-0301-0DEE7B30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49" y="2150090"/>
            <a:ext cx="7302500" cy="379204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F0DC939-9989-A631-456E-E7AD56603836}"/>
              </a:ext>
            </a:extLst>
          </p:cNvPr>
          <p:cNvSpPr txBox="1"/>
          <p:nvPr/>
        </p:nvSpPr>
        <p:spPr>
          <a:xfrm>
            <a:off x="5029200" y="5709380"/>
            <a:ext cx="66426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effectLst/>
                <a:latin typeface="TeXGyreTermesX"/>
              </a:rPr>
              <a:t>CAREER parameterizes a low-dimensional representation of an individual’s career history with a transformer, which it uses to predict the next job. </a:t>
            </a:r>
            <a:endParaRPr lang="en-US" sz="1600"/>
          </a:p>
        </p:txBody>
      </p:sp>
      <p:pic>
        <p:nvPicPr>
          <p:cNvPr id="16" name="Imagen 15" descr="Texto&#10;&#10;Descripción generada automáticamente con confianza media">
            <a:extLst>
              <a:ext uri="{FF2B5EF4-FFF2-40B4-BE49-F238E27FC236}">
                <a16:creationId xmlns:a16="http://schemas.microsoft.com/office/drawing/2014/main" id="{6C5C56A1-4122-62EC-5B8A-D9498F13C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475" y="870436"/>
            <a:ext cx="4868517" cy="209380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E6233D0-A4FD-8A03-BB8B-4F7EB92AFFB3}"/>
              </a:ext>
            </a:extLst>
          </p:cNvPr>
          <p:cNvSpPr txBox="1"/>
          <p:nvPr/>
        </p:nvSpPr>
        <p:spPr>
          <a:xfrm>
            <a:off x="8730698" y="6294155"/>
            <a:ext cx="34613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/>
              <a:t>https://</a:t>
            </a:r>
            <a:r>
              <a:rPr lang="es-ES" sz="1400" err="1"/>
              <a:t>arxiv.org</a:t>
            </a:r>
            <a:r>
              <a:rPr lang="es-ES" sz="1400"/>
              <a:t>/</a:t>
            </a:r>
            <a:r>
              <a:rPr lang="es-ES" sz="1400" err="1"/>
              <a:t>abs</a:t>
            </a:r>
            <a:r>
              <a:rPr lang="es-ES" sz="1400"/>
              <a:t>/2202.08370</a:t>
            </a:r>
          </a:p>
        </p:txBody>
      </p:sp>
    </p:spTree>
    <p:extLst>
      <p:ext uri="{BB962C8B-B14F-4D97-AF65-F5344CB8AC3E}">
        <p14:creationId xmlns:p14="http://schemas.microsoft.com/office/powerpoint/2010/main" val="3047592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CB875-8763-919D-F6A2-2558C640E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Agent-Based Modeling in Economics &amp; Social Behavior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6DB07C2-7268-B391-A1C3-FFC4D652C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33" y="973379"/>
            <a:ext cx="3578846" cy="5105820"/>
          </a:xfrm>
        </p:spPr>
      </p:pic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9FAE65B0-4FEC-82F6-A985-51CAAEB59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185" y="836753"/>
            <a:ext cx="4925566" cy="2263097"/>
          </a:xfrm>
          <a:prstGeom prst="rect">
            <a:avLst/>
          </a:prstGeom>
        </p:spPr>
      </p:pic>
      <p:pic>
        <p:nvPicPr>
          <p:cNvPr id="7" name="Imagen 6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DF0C513F-DE6C-1F76-34AC-7ABCEBD2D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2" y="2883621"/>
            <a:ext cx="5753100" cy="3075643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C62CFAE7-FC10-BD1F-967D-C5C1E350F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934" y="3526289"/>
            <a:ext cx="5143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41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7D06F-B0E3-B70C-AC4B-E1CEDD460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56" y="2151822"/>
            <a:ext cx="9504294" cy="2554356"/>
          </a:xfrm>
        </p:spPr>
        <p:txBody>
          <a:bodyPr/>
          <a:lstStyle/>
          <a:p>
            <a:pPr algn="l"/>
            <a:r>
              <a:rPr lang="en-US" sz="3200" dirty="0"/>
              <a:t>1.Computational Social Sciences?</a:t>
            </a:r>
            <a:br>
              <a:rPr lang="en-US" sz="3200" dirty="0"/>
            </a:br>
            <a:r>
              <a:rPr lang="en-US" sz="3200" dirty="0"/>
              <a:t>2. The New Program on Computational Social Sciences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31813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2B7280-29A1-B4C6-2D7B-D3E1DD60E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Cities and Social Behavior as Complex Systems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A62BB68-8AFD-637D-5886-0E29B9A1F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27" y="1057013"/>
            <a:ext cx="8250894" cy="4662488"/>
          </a:xfrm>
        </p:spPr>
      </p:pic>
      <p:pic>
        <p:nvPicPr>
          <p:cNvPr id="3" name="Marcador de contenido 11">
            <a:extLst>
              <a:ext uri="{FF2B5EF4-FFF2-40B4-BE49-F238E27FC236}">
                <a16:creationId xmlns:a16="http://schemas.microsoft.com/office/drawing/2014/main" id="{0C1CBF3D-ABD1-8E6D-53FE-3D01D6E26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374" y="3835315"/>
            <a:ext cx="6299097" cy="27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66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B7C5D8-51A6-AB2A-9E10-66E4E7B76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28527"/>
            <a:ext cx="12192000" cy="138398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Independent of the quantitative methods, computational Sciences ought to be scientific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673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71645D-2AFE-AD8B-338B-5503D161C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Science in Social Science”</a:t>
            </a:r>
          </a:p>
        </p:txBody>
      </p:sp>
      <p:pic>
        <p:nvPicPr>
          <p:cNvPr id="9" name="Marcador de contenido 8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13D1EABF-2842-12B3-3AAB-EDB1BBEC1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1465538"/>
            <a:ext cx="2617949" cy="3926923"/>
          </a:xfr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FD4AEA0-AA7C-92D2-D94F-721F4466BD43}"/>
              </a:ext>
            </a:extLst>
          </p:cNvPr>
          <p:cNvSpPr txBox="1"/>
          <p:nvPr/>
        </p:nvSpPr>
        <p:spPr>
          <a:xfrm>
            <a:off x="3882886" y="1261302"/>
            <a:ext cx="612250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 … social scientific research can be quantitative or qualitative in style. “ But ought to be scientific in approach:</a:t>
            </a:r>
          </a:p>
          <a:p>
            <a:endParaRPr lang="en-US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The goal is inference: </a:t>
            </a:r>
            <a:r>
              <a:rPr lang="en-US" dirty="0"/>
              <a:t>Scientific research is designed to make </a:t>
            </a:r>
            <a:r>
              <a:rPr lang="en-US" b="1" dirty="0">
                <a:solidFill>
                  <a:srgbClr val="7030A0"/>
                </a:solidFill>
              </a:rPr>
              <a:t>descriptive or explanatory inferences </a:t>
            </a:r>
            <a:r>
              <a:rPr lang="en-US" dirty="0"/>
              <a:t>on the basis of empirical information about the world.</a:t>
            </a:r>
            <a:endParaRPr lang="en-US" b="1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 The procedures are public: </a:t>
            </a:r>
            <a:r>
              <a:rPr lang="en-US" dirty="0"/>
              <a:t>Scientific research uses explicit, codified, and </a:t>
            </a:r>
            <a:r>
              <a:rPr lang="en-US" b="1" i="1" dirty="0">
                <a:solidFill>
                  <a:srgbClr val="7030A0"/>
                </a:solidFill>
              </a:rPr>
              <a:t>public </a:t>
            </a:r>
            <a:r>
              <a:rPr lang="en-US" b="1" dirty="0">
                <a:solidFill>
                  <a:srgbClr val="7030A0"/>
                </a:solidFill>
              </a:rPr>
              <a:t>methods </a:t>
            </a:r>
            <a:r>
              <a:rPr lang="en-US" dirty="0"/>
              <a:t>to generate and analyze data whose reliability can therefore be assessed.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The conclusions are uncertain</a:t>
            </a:r>
            <a:r>
              <a:rPr lang="en-US" dirty="0">
                <a:solidFill>
                  <a:schemeClr val="accent5"/>
                </a:solidFill>
              </a:rPr>
              <a:t>: </a:t>
            </a:r>
            <a:r>
              <a:rPr lang="en-US" dirty="0"/>
              <a:t>… Inference without </a:t>
            </a:r>
            <a:r>
              <a:rPr lang="en-US" b="1" dirty="0">
                <a:solidFill>
                  <a:srgbClr val="7030A0"/>
                </a:solidFill>
              </a:rPr>
              <a:t>uncertainty estimates </a:t>
            </a:r>
            <a:r>
              <a:rPr lang="en-US" dirty="0"/>
              <a:t>is not science as we define it.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The content is the method: </a:t>
            </a:r>
            <a:r>
              <a:rPr lang="en-US" dirty="0"/>
              <a:t>(Karl Pearson, 1892) `</a:t>
            </a:r>
            <a:r>
              <a:rPr lang="en-US" b="1" dirty="0">
                <a:solidFill>
                  <a:srgbClr val="7030A0"/>
                </a:solidFill>
              </a:rPr>
              <a:t>The unity of all science consists alone in its method</a:t>
            </a:r>
            <a:r>
              <a:rPr lang="en-US" dirty="0"/>
              <a:t>, not in its material´”</a:t>
            </a:r>
          </a:p>
        </p:txBody>
      </p:sp>
    </p:spTree>
    <p:extLst>
      <p:ext uri="{BB962C8B-B14F-4D97-AF65-F5344CB8AC3E}">
        <p14:creationId xmlns:p14="http://schemas.microsoft.com/office/powerpoint/2010/main" val="3094614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DF39F-E642-78DB-11A8-3168978A8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Why in Social Science: Causal Inference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4A32B5-FFAE-F25C-A2CD-11314A346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tx1"/>
                </a:solidFill>
              </a:rPr>
              <a:t>The motivation for much research in social science are simple cause-and-effect questions: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i="1" dirty="0">
                <a:solidFill>
                  <a:schemeClr val="tx1"/>
                </a:solidFill>
              </a:rPr>
              <a:t>Does X cause Y?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</a:rPr>
              <a:t>If X causes Y, how large is the effect of X on Y?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</a:rPr>
              <a:t>Is the size of this effect large relative to the effects of other causes of Y?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b="0" dirty="0"/>
          </a:p>
          <a:p>
            <a:pPr marL="0" indent="0" algn="ctr">
              <a:buNone/>
            </a:pPr>
            <a:r>
              <a:rPr lang="en-US" sz="1800" b="0" dirty="0">
                <a:solidFill>
                  <a:schemeClr val="tx1"/>
                </a:solidFill>
              </a:rPr>
              <a:t>Counterfactuals and Causal Inference</a:t>
            </a:r>
            <a:br>
              <a:rPr lang="en-US" sz="1800" b="0" dirty="0">
                <a:solidFill>
                  <a:schemeClr val="tx1"/>
                </a:solidFill>
              </a:rPr>
            </a:br>
            <a:r>
              <a:rPr lang="en-US" sz="1800" b="0" dirty="0">
                <a:solidFill>
                  <a:schemeClr val="tx1"/>
                </a:solidFill>
              </a:rPr>
              <a:t>Morgan and Winship, 2015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88724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3F8979-AB9E-29F6-B382-51D189C7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Causal Inference in Social Science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69756BCE-CC80-E29C-136F-67C443A44B6C}"/>
              </a:ext>
            </a:extLst>
          </p:cNvPr>
          <p:cNvCxnSpPr>
            <a:cxnSpLocks/>
          </p:cNvCxnSpPr>
          <p:nvPr/>
        </p:nvCxnSpPr>
        <p:spPr>
          <a:xfrm>
            <a:off x="372003" y="4168343"/>
            <a:ext cx="9750192" cy="33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A25AA43-9E31-4DED-DF5C-35043BB19C9C}"/>
              </a:ext>
            </a:extLst>
          </p:cNvPr>
          <p:cNvSpPr txBox="1"/>
          <p:nvPr/>
        </p:nvSpPr>
        <p:spPr>
          <a:xfrm>
            <a:off x="372003" y="4324119"/>
            <a:ext cx="1796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1923, </a:t>
            </a:r>
            <a:r>
              <a:rPr lang="en-US" err="1"/>
              <a:t>Neyman</a:t>
            </a:r>
            <a:r>
              <a:rPr lang="en-US"/>
              <a:t>: Potential outcomes in randomized experiments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BCF9773-4CEC-A4CC-50F4-D57613602BDB}"/>
              </a:ext>
            </a:extLst>
          </p:cNvPr>
          <p:cNvSpPr txBox="1"/>
          <p:nvPr/>
        </p:nvSpPr>
        <p:spPr>
          <a:xfrm>
            <a:off x="2021039" y="4317538"/>
            <a:ext cx="2344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1935, Fisher: Randomization as the “reasoned basis” for inference: </a:t>
            </a:r>
            <a:r>
              <a:rPr lang="en-US" b="1"/>
              <a:t>Randomized Controlled Trials (RCT)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8DF3E7D-B1B8-7975-0255-87DCC2ADFD13}"/>
              </a:ext>
            </a:extLst>
          </p:cNvPr>
          <p:cNvSpPr txBox="1"/>
          <p:nvPr/>
        </p:nvSpPr>
        <p:spPr>
          <a:xfrm>
            <a:off x="5050376" y="4241697"/>
            <a:ext cx="1796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1974, Rubin:</a:t>
            </a:r>
          </a:p>
          <a:p>
            <a:r>
              <a:rPr lang="en-US"/>
              <a:t>Potential outcomes model for </a:t>
            </a:r>
            <a:r>
              <a:rPr lang="en-US" b="1"/>
              <a:t>observational data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015F04D-1068-CAAE-6C41-7B5E25FC3C32}"/>
              </a:ext>
            </a:extLst>
          </p:cNvPr>
          <p:cNvSpPr txBox="1"/>
          <p:nvPr/>
        </p:nvSpPr>
        <p:spPr>
          <a:xfrm>
            <a:off x="6605461" y="4302073"/>
            <a:ext cx="1796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2000s, Pearl</a:t>
            </a:r>
          </a:p>
          <a:p>
            <a:r>
              <a:rPr lang="en-US"/>
              <a:t>Causal diagrams </a:t>
            </a:r>
          </a:p>
        </p:txBody>
      </p:sp>
      <p:pic>
        <p:nvPicPr>
          <p:cNvPr id="17" name="Imagen 16" descr="Diagrama&#10;&#10;Descripción generada automáticamente">
            <a:extLst>
              <a:ext uri="{FF2B5EF4-FFF2-40B4-BE49-F238E27FC236}">
                <a16:creationId xmlns:a16="http://schemas.microsoft.com/office/drawing/2014/main" id="{783A8177-6A31-35E8-5F30-28AE47D92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333" y="2716888"/>
            <a:ext cx="982049" cy="1367756"/>
          </a:xfrm>
          <a:prstGeom prst="rect">
            <a:avLst/>
          </a:prstGeom>
        </p:spPr>
      </p:pic>
      <p:pic>
        <p:nvPicPr>
          <p:cNvPr id="19" name="Imagen 18" descr="Un letrero azul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98DC5DA0-9BB7-A067-0508-208AB3F54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19" y="2635657"/>
            <a:ext cx="982049" cy="1452615"/>
          </a:xfrm>
          <a:prstGeom prst="rect">
            <a:avLst/>
          </a:prstGeom>
        </p:spPr>
      </p:pic>
      <p:pic>
        <p:nvPicPr>
          <p:cNvPr id="23" name="Imagen 22" descr="Diagrama&#10;&#10;Descripción generada automáticamente">
            <a:extLst>
              <a:ext uri="{FF2B5EF4-FFF2-40B4-BE49-F238E27FC236}">
                <a16:creationId xmlns:a16="http://schemas.microsoft.com/office/drawing/2014/main" id="{0BEF852D-73C8-8990-7E02-680835B5D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03" y="5690177"/>
            <a:ext cx="4170408" cy="1075626"/>
          </a:xfrm>
          <a:prstGeom prst="rect">
            <a:avLst/>
          </a:prstGeom>
        </p:spPr>
      </p:pic>
      <p:pic>
        <p:nvPicPr>
          <p:cNvPr id="27" name="Imagen 26" descr="Gráfico, Gráfico de líneas, Histograma&#10;&#10;Descripción generada automáticamente">
            <a:extLst>
              <a:ext uri="{FF2B5EF4-FFF2-40B4-BE49-F238E27FC236}">
                <a16:creationId xmlns:a16="http://schemas.microsoft.com/office/drawing/2014/main" id="{155FC175-CAD5-7F8B-C6F7-6D9167D6B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88" y="780520"/>
            <a:ext cx="5247023" cy="1857022"/>
          </a:xfrm>
          <a:prstGeom prst="rect">
            <a:avLst/>
          </a:prstGeom>
        </p:spPr>
      </p:pic>
      <p:pic>
        <p:nvPicPr>
          <p:cNvPr id="29" name="Imagen 28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6D7C3FE9-3112-E514-BCC1-1B901143C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7" y="847856"/>
            <a:ext cx="5055781" cy="1792073"/>
          </a:xfrm>
          <a:prstGeom prst="rect">
            <a:avLst/>
          </a:prstGeom>
        </p:spPr>
      </p:pic>
      <p:pic>
        <p:nvPicPr>
          <p:cNvPr id="31" name="Imagen 30" descr="Diagrama&#10;&#10;Descripción generada automáticamente">
            <a:extLst>
              <a:ext uri="{FF2B5EF4-FFF2-40B4-BE49-F238E27FC236}">
                <a16:creationId xmlns:a16="http://schemas.microsoft.com/office/drawing/2014/main" id="{A0A4FC09-04D7-C937-7E01-BB57C8D65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630" y="1856923"/>
            <a:ext cx="1116917" cy="1375513"/>
          </a:xfrm>
          <a:prstGeom prst="rect">
            <a:avLst/>
          </a:prstGeom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id="{D099E3F9-7549-F4B4-4DFB-95F392AA17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83" y="4279609"/>
            <a:ext cx="963104" cy="1368867"/>
          </a:xfrm>
          <a:prstGeom prst="rect">
            <a:avLst/>
          </a:prstGeom>
        </p:spPr>
      </p:pic>
      <p:pic>
        <p:nvPicPr>
          <p:cNvPr id="35" name="Imagen 3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6BCD3EB3-7463-D86C-F230-CC65488EBB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517" y="4751959"/>
            <a:ext cx="874279" cy="1349196"/>
          </a:xfrm>
          <a:prstGeom prst="rect">
            <a:avLst/>
          </a:prstGeom>
        </p:spPr>
      </p:pic>
      <p:pic>
        <p:nvPicPr>
          <p:cNvPr id="7" name="Imagen 6" descr="Diagrama, Dibujo de ingeniería&#10;&#10;Descripción generada automáticamente con confianza media">
            <a:extLst>
              <a:ext uri="{FF2B5EF4-FFF2-40B4-BE49-F238E27FC236}">
                <a16:creationId xmlns:a16="http://schemas.microsoft.com/office/drawing/2014/main" id="{44357291-6786-9080-CC73-A64ED052D5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630" y="2675778"/>
            <a:ext cx="1005916" cy="1447401"/>
          </a:xfrm>
          <a:prstGeom prst="rect">
            <a:avLst/>
          </a:prstGeom>
        </p:spPr>
      </p:pic>
      <p:pic>
        <p:nvPicPr>
          <p:cNvPr id="39" name="Imagen 38" descr="Un dibujo animado con letras&#10;&#10;Descripción generada automáticamente con confianza media">
            <a:extLst>
              <a:ext uri="{FF2B5EF4-FFF2-40B4-BE49-F238E27FC236}">
                <a16:creationId xmlns:a16="http://schemas.microsoft.com/office/drawing/2014/main" id="{BE3C1E00-96C5-88D8-4028-2509465C32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94" y="3350206"/>
            <a:ext cx="1005916" cy="1237277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CCC5DDBB-C93F-A8F9-FDCF-71FA46CE2A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900" y="2624926"/>
            <a:ext cx="1116917" cy="1439248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26C21404-AD88-1B40-CD97-3E2EC4633B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66" y="5211679"/>
            <a:ext cx="975769" cy="1362148"/>
          </a:xfrm>
          <a:prstGeom prst="rect">
            <a:avLst/>
          </a:prstGeom>
        </p:spPr>
      </p:pic>
      <p:pic>
        <p:nvPicPr>
          <p:cNvPr id="47" name="Imagen 46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6555E961-F9CE-6166-7312-94ABE562AA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333" y="4283254"/>
            <a:ext cx="951758" cy="1395912"/>
          </a:xfrm>
          <a:prstGeom prst="rect">
            <a:avLst/>
          </a:prstGeom>
        </p:spPr>
      </p:pic>
      <p:pic>
        <p:nvPicPr>
          <p:cNvPr id="37" name="Imagen 36" descr="Texto&#10;&#10;Descripción generada automáticamente">
            <a:extLst>
              <a:ext uri="{FF2B5EF4-FFF2-40B4-BE49-F238E27FC236}">
                <a16:creationId xmlns:a16="http://schemas.microsoft.com/office/drawing/2014/main" id="{E7FA94EB-AE7C-8E5B-3765-CFEF55F076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21" y="5335546"/>
            <a:ext cx="863485" cy="134919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B4D07A-3FCA-2BEC-86AA-012BFA9CA405}"/>
              </a:ext>
            </a:extLst>
          </p:cNvPr>
          <p:cNvSpPr txBox="1"/>
          <p:nvPr/>
        </p:nvSpPr>
        <p:spPr>
          <a:xfrm>
            <a:off x="304684" y="2635657"/>
            <a:ext cx="2094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1920s, Wright: Path diagrams and structural equations modeling (SEM)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C216CD-1782-261F-746D-70621418472F}"/>
              </a:ext>
            </a:extLst>
          </p:cNvPr>
          <p:cNvSpPr txBox="1"/>
          <p:nvPr/>
        </p:nvSpPr>
        <p:spPr>
          <a:xfrm>
            <a:off x="3253753" y="2684434"/>
            <a:ext cx="1827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1960s, Blalock, Duncan: Regression equations and path diagrams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F0D0FD0-DB59-754D-90A2-1335981C66C8}"/>
              </a:ext>
            </a:extLst>
          </p:cNvPr>
          <p:cNvSpPr txBox="1"/>
          <p:nvPr/>
        </p:nvSpPr>
        <p:spPr>
          <a:xfrm>
            <a:off x="1803400" y="1498600"/>
            <a:ext cx="201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5"/>
                </a:solidFill>
              </a:rPr>
              <a:t>Causal Inference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6E946D-EB7B-C61A-A6FA-83C832F824D8}"/>
              </a:ext>
            </a:extLst>
          </p:cNvPr>
          <p:cNvSpPr txBox="1"/>
          <p:nvPr/>
        </p:nvSpPr>
        <p:spPr>
          <a:xfrm>
            <a:off x="7084325" y="1498600"/>
            <a:ext cx="201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5"/>
                </a:solidFill>
              </a:rPr>
              <a:t>Counterfactual</a:t>
            </a:r>
          </a:p>
        </p:txBody>
      </p:sp>
    </p:spTree>
    <p:extLst>
      <p:ext uri="{BB962C8B-B14F-4D97-AF65-F5344CB8AC3E}">
        <p14:creationId xmlns:p14="http://schemas.microsoft.com/office/powerpoint/2010/main" val="2827553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16307F-CE49-FBF0-CBB4-C66187E43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ML/AI and Causal Inference?</a:t>
            </a:r>
          </a:p>
        </p:txBody>
      </p:sp>
      <p:pic>
        <p:nvPicPr>
          <p:cNvPr id="7" name="Imagen 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ADC11CD-2B9B-19CF-5DA8-B335D78CD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42" y="1836997"/>
            <a:ext cx="4182953" cy="3942000"/>
          </a:xfrm>
          <a:prstGeom prst="rect">
            <a:avLst/>
          </a:prstGeom>
        </p:spPr>
      </p:pic>
      <p:pic>
        <p:nvPicPr>
          <p:cNvPr id="9" name="Imagen 8" descr="Tabla&#10;&#10;Descripción generada automáticamente con confianza baja">
            <a:extLst>
              <a:ext uri="{FF2B5EF4-FFF2-40B4-BE49-F238E27FC236}">
                <a16:creationId xmlns:a16="http://schemas.microsoft.com/office/drawing/2014/main" id="{C52DB3A1-3D72-DD6E-029C-9A5241739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25" y="1057013"/>
            <a:ext cx="3943762" cy="441836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E928ACC-CAE4-BEAB-AB98-11A20CED3D38}"/>
              </a:ext>
            </a:extLst>
          </p:cNvPr>
          <p:cNvSpPr txBox="1"/>
          <p:nvPr/>
        </p:nvSpPr>
        <p:spPr>
          <a:xfrm>
            <a:off x="1694613" y="3401234"/>
            <a:ext cx="4736974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5"/>
                </a:solidFill>
              </a:rPr>
              <a:t>Hybrid Statistical-Modeling Culture: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A hybrid between Data Modeling culture vs. Algorithm Modeling culture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Aligned to the overarching aim of science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Combines causal inference and prediction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Uses ML to impute potential outcomes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F3D6EB-8295-1715-E785-7FA6621F34BE}"/>
              </a:ext>
            </a:extLst>
          </p:cNvPr>
          <p:cNvSpPr txBox="1"/>
          <p:nvPr/>
        </p:nvSpPr>
        <p:spPr>
          <a:xfrm>
            <a:off x="7575478" y="2609194"/>
            <a:ext cx="4334239" cy="3754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ML and Data Science is about observational data.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ML alone can´t resolve causal inference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Confounding bias is a key challenge when estimating causal effects from observational data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Lack of RCT, no guarantees that covariates are balanced between groups.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For objective causal inferences from observational data, need careful design following RCT approach.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89B810D-890C-E75F-A204-33DAD884A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34" y="1057013"/>
            <a:ext cx="20193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20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35" y="-1108247"/>
            <a:ext cx="12302067" cy="8190486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70" y="652880"/>
            <a:ext cx="2908460" cy="71095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5F8DD02-AC34-35E4-08AE-6EBCBDA8C332}"/>
              </a:ext>
            </a:extLst>
          </p:cNvPr>
          <p:cNvSpPr/>
          <p:nvPr/>
        </p:nvSpPr>
        <p:spPr>
          <a:xfrm>
            <a:off x="-55035" y="6375304"/>
            <a:ext cx="12302067" cy="498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7A4B810-29E1-A58E-3C0A-8C3FE98DC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1" y="6469030"/>
            <a:ext cx="1508760" cy="3014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C4BE345-6458-9273-2072-BE6D9C141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6949" y="6448296"/>
            <a:ext cx="1943101" cy="3429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12A9F58-0FD4-00A3-AF9A-3D3A9EF4C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8158" y="6405711"/>
            <a:ext cx="1494905" cy="4280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38F8BD6-3F79-DCD8-349D-E1FC6AFCC9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4256" y="6435533"/>
            <a:ext cx="1654994" cy="36842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808ED51-18B7-E2F4-5E7B-79C19BAE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035" y="1694614"/>
            <a:ext cx="12192000" cy="129238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New Computational Social Science Program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at the Barcelona Supercomputing </a:t>
            </a:r>
            <a:r>
              <a:rPr lang="en-GB" dirty="0" err="1">
                <a:solidFill>
                  <a:schemeClr val="bg1"/>
                </a:solidFill>
              </a:rPr>
              <a:t>Center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07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35" y="-1108247"/>
            <a:ext cx="12302067" cy="8190486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70" y="652880"/>
            <a:ext cx="2908460" cy="71095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5F8DD02-AC34-35E4-08AE-6EBCBDA8C332}"/>
              </a:ext>
            </a:extLst>
          </p:cNvPr>
          <p:cNvSpPr/>
          <p:nvPr/>
        </p:nvSpPr>
        <p:spPr>
          <a:xfrm>
            <a:off x="-55035" y="6375304"/>
            <a:ext cx="12302067" cy="498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7A4B810-29E1-A58E-3C0A-8C3FE98DC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1" y="6469030"/>
            <a:ext cx="1508760" cy="3014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C4BE345-6458-9273-2072-BE6D9C141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6949" y="6448296"/>
            <a:ext cx="1943101" cy="3429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12A9F58-0FD4-00A3-AF9A-3D3A9EF4C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8158" y="6405711"/>
            <a:ext cx="1494905" cy="4280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38F8BD6-3F79-DCD8-349D-E1FC6AFCC9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4256" y="6435533"/>
            <a:ext cx="1654994" cy="36842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49F4545-DFB8-A2A7-D7EC-7C441B0BF0D7}"/>
              </a:ext>
            </a:extLst>
          </p:cNvPr>
          <p:cNvSpPr/>
          <p:nvPr/>
        </p:nvSpPr>
        <p:spPr>
          <a:xfrm>
            <a:off x="-55031" y="-358642"/>
            <a:ext cx="4860438" cy="4228213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>
                <a:solidFill>
                  <a:schemeClr val="tx1"/>
                </a:solidFill>
              </a:rPr>
              <a:t>A Supercomputer for research: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Supercomputing services to Spanish and EU researchers: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RES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chemeClr val="tx1"/>
                </a:solidFill>
              </a:rPr>
              <a:t>EuroHPC</a:t>
            </a:r>
            <a:r>
              <a:rPr lang="en-US" sz="2000">
                <a:solidFill>
                  <a:schemeClr val="tx1"/>
                </a:solidFill>
              </a:rPr>
              <a:t> JU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Launched in 2005, with Mare Nostrum 1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Now, 900+ people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70F7A73-5375-BD99-BB97-06A5E807E79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6594" y="3124965"/>
            <a:ext cx="4860438" cy="3240292"/>
          </a:xfrm>
          <a:prstGeom prst="rect">
            <a:avLst/>
          </a:prstGeom>
          <a:ln w="9525"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F446422-86BF-3EBF-15A1-27D2D3A4EE66}"/>
              </a:ext>
            </a:extLst>
          </p:cNvPr>
          <p:cNvSpPr txBox="1"/>
          <p:nvPr/>
        </p:nvSpPr>
        <p:spPr>
          <a:xfrm>
            <a:off x="7495198" y="3236494"/>
            <a:ext cx="46968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>
                <a:solidFill>
                  <a:schemeClr val="bg1"/>
                </a:solidFill>
              </a:rPr>
              <a:t>MARE NOSTRUM 5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Pre-</a:t>
            </a:r>
            <a:r>
              <a:rPr lang="en-US" sz="2000" b="1" err="1">
                <a:solidFill>
                  <a:schemeClr val="bg1"/>
                </a:solidFill>
              </a:rPr>
              <a:t>exascale</a:t>
            </a:r>
            <a:r>
              <a:rPr lang="en-US" sz="2000" b="1">
                <a:solidFill>
                  <a:schemeClr val="bg1"/>
                </a:solidFill>
              </a:rPr>
              <a:t> Supercomputer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314 Petaflops peak performance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200 Petabytes storage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400 Petabytes active archive</a:t>
            </a:r>
          </a:p>
        </p:txBody>
      </p:sp>
    </p:spTree>
    <p:extLst>
      <p:ext uri="{BB962C8B-B14F-4D97-AF65-F5344CB8AC3E}">
        <p14:creationId xmlns:p14="http://schemas.microsoft.com/office/powerpoint/2010/main" val="202359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6701"/>
            <a:ext cx="12192000" cy="800945"/>
          </a:xfrm>
        </p:spPr>
        <p:txBody>
          <a:bodyPr/>
          <a:lstStyle/>
          <a:p>
            <a:r>
              <a:rPr lang="en-GB" dirty="0"/>
              <a:t>Access to MareNostrum 5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EuroHPC JU access programmes</a:t>
            </a:r>
          </a:p>
          <a:p>
            <a:pPr lvl="1"/>
            <a:r>
              <a:rPr lang="en-GB" sz="2200" dirty="0"/>
              <a:t>Extreme Scale Access, 2 calls per year</a:t>
            </a:r>
          </a:p>
          <a:p>
            <a:pPr lvl="1"/>
            <a:r>
              <a:rPr lang="en-GB" sz="2200" dirty="0"/>
              <a:t>Regular Access, 3 calls per year</a:t>
            </a:r>
          </a:p>
          <a:p>
            <a:pPr lvl="1"/>
            <a:r>
              <a:rPr lang="en-GB" sz="2200" dirty="0"/>
              <a:t>Benchmark and Development Access, rolling call</a:t>
            </a:r>
          </a:p>
          <a:p>
            <a:pPr lvl="1"/>
            <a:endParaRPr lang="en-GB" sz="2200" dirty="0"/>
          </a:p>
          <a:p>
            <a:r>
              <a:rPr lang="en-GB" sz="2400" dirty="0"/>
              <a:t>Spanish HPC programme</a:t>
            </a:r>
          </a:p>
          <a:p>
            <a:pPr lvl="1"/>
            <a:r>
              <a:rPr lang="en-GB" sz="2200" dirty="0"/>
              <a:t>3 calls per year, for HPC and IA access</a:t>
            </a:r>
          </a:p>
          <a:p>
            <a:pPr lvl="1"/>
            <a:endParaRPr lang="en-GB" sz="2200" dirty="0"/>
          </a:p>
          <a:p>
            <a:r>
              <a:rPr lang="en-GB" sz="2400" dirty="0"/>
              <a:t>Collaborations with BSC research</a:t>
            </a:r>
          </a:p>
          <a:p>
            <a:pPr lvl="1"/>
            <a:r>
              <a:rPr lang="en-GB" sz="2200" dirty="0"/>
              <a:t>Always open</a:t>
            </a:r>
          </a:p>
          <a:p>
            <a:pPr lvl="1"/>
            <a:endParaRPr lang="en-GB" sz="2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061" y="1600231"/>
            <a:ext cx="2992057" cy="899812"/>
          </a:xfrm>
          <a:prstGeom prst="round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523" y="3329293"/>
            <a:ext cx="1611133" cy="897734"/>
          </a:xfrm>
          <a:prstGeom prst="round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477" y="4697346"/>
            <a:ext cx="294322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27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 hi ha cap descripció de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1" b="6665"/>
          <a:stretch/>
        </p:blipFill>
        <p:spPr bwMode="auto">
          <a:xfrm>
            <a:off x="0" y="-1"/>
            <a:ext cx="12218158" cy="686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Access to Data exploitation services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169581" y="1424764"/>
            <a:ext cx="668112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Agora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150PB on HSM (disk/tape)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MareNostrum 5 storage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240PB on disk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400PB on tape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Access through Spanish Supercomputing Network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Year call for 3-5 year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From 200TB to 1PB per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Year review of DMP</a:t>
            </a:r>
          </a:p>
        </p:txBody>
      </p:sp>
      <p:pic>
        <p:nvPicPr>
          <p:cNvPr id="8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274" y="5762193"/>
            <a:ext cx="1654228" cy="876230"/>
          </a:xfrm>
          <a:prstGeom prst="round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21" y="5712141"/>
            <a:ext cx="2943225" cy="9715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67502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7D06F-B0E3-B70C-AC4B-E1CEDD46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Computational </a:t>
            </a:r>
            <a:r>
              <a:rPr lang="en-US" dirty="0"/>
              <a:t>Social Sciences?</a:t>
            </a:r>
          </a:p>
        </p:txBody>
      </p:sp>
    </p:spTree>
    <p:extLst>
      <p:ext uri="{BB962C8B-B14F-4D97-AF65-F5344CB8AC3E}">
        <p14:creationId xmlns:p14="http://schemas.microsoft.com/office/powerpoint/2010/main" val="1466063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7972" y="224102"/>
            <a:ext cx="12192000" cy="9972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BSC is also a Research Organization</a:t>
            </a:r>
            <a:endParaRPr lang="en-US" sz="2400" dirty="0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D2DFE511-6423-3FDA-8E80-502E41F03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880" y="2571086"/>
            <a:ext cx="4596230" cy="27654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dirty="0"/>
              <a:t>Until now, 4 scientific departments, which use data and computation to advance their research.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b="1" dirty="0">
                <a:solidFill>
                  <a:schemeClr val="accent5"/>
                </a:solidFill>
              </a:rPr>
              <a:t>In 2023, BSC has created a new cross-departmental scientific Program for Computational Social Sciences.</a:t>
            </a:r>
          </a:p>
        </p:txBody>
      </p:sp>
      <p:grpSp>
        <p:nvGrpSpPr>
          <p:cNvPr id="53" name="Grupo 52">
            <a:extLst>
              <a:ext uri="{FF2B5EF4-FFF2-40B4-BE49-F238E27FC236}">
                <a16:creationId xmlns:a16="http://schemas.microsoft.com/office/drawing/2014/main" id="{C2D8CDBE-05F9-5C25-69C2-B8D342C4DB5F}"/>
              </a:ext>
            </a:extLst>
          </p:cNvPr>
          <p:cNvGrpSpPr/>
          <p:nvPr/>
        </p:nvGrpSpPr>
        <p:grpSpPr>
          <a:xfrm>
            <a:off x="533681" y="1285575"/>
            <a:ext cx="6721557" cy="4830411"/>
            <a:chOff x="1855788" y="1097419"/>
            <a:chExt cx="8480425" cy="5371497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8858F70E-AC54-24A9-D3F4-17BF54FEA024}"/>
                </a:ext>
              </a:extLst>
            </p:cNvPr>
            <p:cNvGrpSpPr/>
            <p:nvPr/>
          </p:nvGrpSpPr>
          <p:grpSpPr>
            <a:xfrm>
              <a:off x="2524125" y="1097419"/>
              <a:ext cx="2733675" cy="2743200"/>
              <a:chOff x="2524125" y="1097419"/>
              <a:chExt cx="2733675" cy="2743200"/>
            </a:xfrm>
          </p:grpSpPr>
          <p:pic>
            <p:nvPicPr>
              <p:cNvPr id="29" name="Imagen 2">
                <a:extLst>
                  <a:ext uri="{FF2B5EF4-FFF2-40B4-BE49-F238E27FC236}">
                    <a16:creationId xmlns:a16="http://schemas.microsoft.com/office/drawing/2014/main" id="{68680C53-3026-A267-27A0-C9502811F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4125" y="1097419"/>
                <a:ext cx="2733675" cy="274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Box 30">
                <a:extLst>
                  <a:ext uri="{FF2B5EF4-FFF2-40B4-BE49-F238E27FC236}">
                    <a16:creationId xmlns:a16="http://schemas.microsoft.com/office/drawing/2014/main" id="{785CB853-ECC6-5ACA-891D-0D6768733F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51164" y="1608593"/>
                <a:ext cx="1849437" cy="8792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0" dir="5400000" algn="t" rotWithShape="0">
                  <a:prstClr val="black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ca-ES" sz="20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Computer</a:t>
                </a:r>
              </a:p>
              <a:p>
                <a:pPr algn="ctr" eaLnBrk="1" hangingPunct="1">
                  <a:defRPr/>
                </a:pPr>
                <a:r>
                  <a:rPr lang="en-US" altLang="ca-ES" sz="20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Sciences</a:t>
                </a:r>
              </a:p>
            </p:txBody>
          </p:sp>
        </p:grp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987645B6-6CAB-9D23-6EB1-EE4B42BEBFE9}"/>
                </a:ext>
              </a:extLst>
            </p:cNvPr>
            <p:cNvSpPr/>
            <p:nvPr/>
          </p:nvSpPr>
          <p:spPr>
            <a:xfrm>
              <a:off x="1974850" y="2616656"/>
              <a:ext cx="3829050" cy="118745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0480EC16-6B34-E140-9DB2-94967EFADA22}"/>
                </a:ext>
              </a:extLst>
            </p:cNvPr>
            <p:cNvGrpSpPr/>
            <p:nvPr/>
          </p:nvGrpSpPr>
          <p:grpSpPr>
            <a:xfrm>
              <a:off x="7059613" y="1097419"/>
              <a:ext cx="2733675" cy="2743200"/>
              <a:chOff x="7059613" y="1097419"/>
              <a:chExt cx="2733675" cy="2743200"/>
            </a:xfrm>
          </p:grpSpPr>
          <p:pic>
            <p:nvPicPr>
              <p:cNvPr id="33" name="Imagen 3">
                <a:extLst>
                  <a:ext uri="{FF2B5EF4-FFF2-40B4-BE49-F238E27FC236}">
                    <a16:creationId xmlns:a16="http://schemas.microsoft.com/office/drawing/2014/main" id="{CD4C95A1-D1C5-C68D-A663-55B32CF6BD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9613" y="1097419"/>
                <a:ext cx="2733675" cy="274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TextBox 30">
                <a:extLst>
                  <a:ext uri="{FF2B5EF4-FFF2-40B4-BE49-F238E27FC236}">
                    <a16:creationId xmlns:a16="http://schemas.microsoft.com/office/drawing/2014/main" id="{8242888F-5C38-FE14-92E5-763CCFADC7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72387" y="1608593"/>
                <a:ext cx="1528762" cy="8792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0" dir="5400000" algn="t" rotWithShape="0">
                  <a:prstClr val="black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ca-ES" sz="200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Earth Sciences</a:t>
                </a:r>
              </a:p>
            </p:txBody>
          </p: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F0D967A0-C2F3-C19B-F00A-CA4A0CA74AE8}"/>
                </a:ext>
              </a:extLst>
            </p:cNvPr>
            <p:cNvGrpSpPr/>
            <p:nvPr/>
          </p:nvGrpSpPr>
          <p:grpSpPr>
            <a:xfrm>
              <a:off x="7185025" y="3716095"/>
              <a:ext cx="2608262" cy="2618261"/>
              <a:chOff x="7185025" y="3716095"/>
              <a:chExt cx="2608262" cy="2618261"/>
            </a:xfrm>
          </p:grpSpPr>
          <p:pic>
            <p:nvPicPr>
              <p:cNvPr id="40" name="Imagen 4">
                <a:extLst>
                  <a:ext uri="{FF2B5EF4-FFF2-40B4-BE49-F238E27FC236}">
                    <a16:creationId xmlns:a16="http://schemas.microsoft.com/office/drawing/2014/main" id="{887E8C94-8EE0-0F02-C0D5-6573C4315E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5025" y="3716095"/>
                <a:ext cx="2608262" cy="2618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Box 30">
                <a:extLst>
                  <a:ext uri="{FF2B5EF4-FFF2-40B4-BE49-F238E27FC236}">
                    <a16:creationId xmlns:a16="http://schemas.microsoft.com/office/drawing/2014/main" id="{6CF12FF2-A0DC-532B-2236-F22234BFA8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32701" y="4338491"/>
                <a:ext cx="1528763" cy="49698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0" dir="5400000" algn="t" rotWithShape="0">
                  <a:prstClr val="black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ca-ES" sz="200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CASE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A17FC67F-2151-7447-5DBF-608F4E17B212}"/>
                </a:ext>
              </a:extLst>
            </p:cNvPr>
            <p:cNvGrpSpPr/>
            <p:nvPr/>
          </p:nvGrpSpPr>
          <p:grpSpPr>
            <a:xfrm>
              <a:off x="2543175" y="3725716"/>
              <a:ext cx="2733675" cy="2743200"/>
              <a:chOff x="2543175" y="3725716"/>
              <a:chExt cx="2733675" cy="2743200"/>
            </a:xfrm>
          </p:grpSpPr>
          <p:pic>
            <p:nvPicPr>
              <p:cNvPr id="43" name="Imagen 5">
                <a:extLst>
                  <a:ext uri="{FF2B5EF4-FFF2-40B4-BE49-F238E27FC236}">
                    <a16:creationId xmlns:a16="http://schemas.microsoft.com/office/drawing/2014/main" id="{38661CB5-C997-FA4A-9E28-6D23BB6D4D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3175" y="3725716"/>
                <a:ext cx="2733675" cy="274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TextBox 30">
                <a:extLst>
                  <a:ext uri="{FF2B5EF4-FFF2-40B4-BE49-F238E27FC236}">
                    <a16:creationId xmlns:a16="http://schemas.microsoft.com/office/drawing/2014/main" id="{E2D2048C-5295-C1A6-51B6-0BFD1747EE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0700" y="4174979"/>
                <a:ext cx="1682750" cy="8792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0" dir="5400000" algn="t" rotWithShape="0">
                  <a:prstClr val="black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ca-ES" sz="200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Life</a:t>
                </a:r>
              </a:p>
              <a:p>
                <a:pPr algn="ctr" eaLnBrk="1" hangingPunct="1">
                  <a:defRPr/>
                </a:pPr>
                <a:r>
                  <a:rPr lang="en-US" altLang="ca-ES" sz="2000" b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Sciences</a:t>
                </a:r>
              </a:p>
            </p:txBody>
          </p:sp>
        </p:grpSp>
        <p:sp>
          <p:nvSpPr>
            <p:cNvPr id="45" name="Rectangle 3">
              <a:extLst>
                <a:ext uri="{FF2B5EF4-FFF2-40B4-BE49-F238E27FC236}">
                  <a16:creationId xmlns:a16="http://schemas.microsoft.com/office/drawing/2014/main" id="{2A4A762F-044B-DC52-BFE1-07F9E80EBF4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855788" y="2746831"/>
              <a:ext cx="4157662" cy="877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FontTx/>
                <a:buNone/>
              </a:pPr>
              <a:r>
                <a:rPr lang="en-US" altLang="en-US" sz="1200" dirty="0">
                  <a:solidFill>
                    <a:srgbClr val="004890"/>
                  </a:solidFill>
                  <a:cs typeface="Times New Roman" panose="02020603050405020304" pitchFamily="18" charset="0"/>
                </a:rPr>
                <a:t>To influence the way machines are built, programmed and used: programming models, performance tools, Big Data, Artificial Intelligence , computer architecture, energy efficiency</a:t>
              </a:r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F7AA8694-D7FE-D3F6-7076-4FF8C5EE3FC9}"/>
                </a:ext>
              </a:extLst>
            </p:cNvPr>
            <p:cNvSpPr/>
            <p:nvPr/>
          </p:nvSpPr>
          <p:spPr>
            <a:xfrm>
              <a:off x="6486525" y="2653169"/>
              <a:ext cx="3829050" cy="118745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7" name="Rectangle 3">
              <a:extLst>
                <a:ext uri="{FF2B5EF4-FFF2-40B4-BE49-F238E27FC236}">
                  <a16:creationId xmlns:a16="http://schemas.microsoft.com/office/drawing/2014/main" id="{C47DDBBB-D25C-865D-83EE-858141DFBBB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680200" y="2799219"/>
              <a:ext cx="3455988" cy="995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FontTx/>
                <a:buNone/>
              </a:pPr>
              <a:r>
                <a:rPr lang="en-US" altLang="en-US" sz="1200">
                  <a:solidFill>
                    <a:srgbClr val="004890"/>
                  </a:solidFill>
                  <a:cs typeface="Times New Roman" panose="02020603050405020304" pitchFamily="18" charset="0"/>
                </a:rPr>
                <a:t>To develop and implement global and regional state-of-the-art models for short-term air quality </a:t>
              </a:r>
              <a:r>
                <a:rPr lang="en-GB" altLang="en-US" sz="1200">
                  <a:solidFill>
                    <a:srgbClr val="004890"/>
                  </a:solidFill>
                  <a:cs typeface="Times New Roman" panose="02020603050405020304" pitchFamily="18" charset="0"/>
                </a:rPr>
                <a:t>forecast and long-term climate applications</a:t>
              </a:r>
              <a:endParaRPr lang="en-US" altLang="en-US" sz="1200">
                <a:solidFill>
                  <a:srgbClr val="00489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9F528FDC-630B-5B3F-DC1C-9873856EA42B}"/>
                </a:ext>
              </a:extLst>
            </p:cNvPr>
            <p:cNvSpPr/>
            <p:nvPr/>
          </p:nvSpPr>
          <p:spPr>
            <a:xfrm>
              <a:off x="1995488" y="5210029"/>
              <a:ext cx="3829050" cy="118745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49" name="Rectangle 3">
              <a:extLst>
                <a:ext uri="{FF2B5EF4-FFF2-40B4-BE49-F238E27FC236}">
                  <a16:creationId xmlns:a16="http://schemas.microsoft.com/office/drawing/2014/main" id="{64F38104-F8A0-9C91-498D-6850D36BE9D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965325" y="5337029"/>
              <a:ext cx="3851275" cy="801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FontTx/>
                <a:buNone/>
              </a:pPr>
              <a:r>
                <a:rPr lang="en-US" altLang="en-US" sz="1200">
                  <a:solidFill>
                    <a:srgbClr val="004890"/>
                  </a:solidFill>
                  <a:cs typeface="Times New Roman" panose="02020603050405020304" pitchFamily="18" charset="0"/>
                </a:rPr>
                <a:t>To understand living organisms by means of theoretical and computational methods (molecular modeling, genomics, proteomics)</a:t>
              </a:r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19BFCA2E-3DC4-E407-8F2B-1D86DA764E5D}"/>
                </a:ext>
              </a:extLst>
            </p:cNvPr>
            <p:cNvSpPr/>
            <p:nvPr/>
          </p:nvSpPr>
          <p:spPr>
            <a:xfrm>
              <a:off x="6372225" y="5059216"/>
              <a:ext cx="3829050" cy="118745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51" name="Rectangle 3">
              <a:extLst>
                <a:ext uri="{FF2B5EF4-FFF2-40B4-BE49-F238E27FC236}">
                  <a16:creationId xmlns:a16="http://schemas.microsoft.com/office/drawing/2014/main" id="{D24F3F53-9A21-F47D-7CDA-97398EDA7CC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340475" y="5238604"/>
              <a:ext cx="3995738" cy="1038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FontTx/>
                <a:buNone/>
              </a:pPr>
              <a:r>
                <a:rPr lang="en-US" altLang="en-US" sz="1200">
                  <a:solidFill>
                    <a:srgbClr val="004890"/>
                  </a:solidFill>
                  <a:cs typeface="Times New Roman" panose="02020603050405020304" pitchFamily="18" charset="0"/>
                </a:rPr>
                <a:t>To develop scientific and engineering software to efficiently exploit super-computing capabilities (biomedical, geophysics, atmospheric, energy, social and economic simulations)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4405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B62CE9-FBC2-DF9D-170B-20D5CD381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51" y="1997242"/>
            <a:ext cx="10700607" cy="3189355"/>
          </a:xfrm>
        </p:spPr>
        <p:txBody>
          <a:bodyPr>
            <a:noAutofit/>
          </a:bodyPr>
          <a:lstStyle/>
          <a:p>
            <a:pPr indent="-264600">
              <a:lnSpc>
                <a:spcPct val="100000"/>
              </a:lnSpc>
              <a:spcAft>
                <a:spcPts val="1200"/>
              </a:spcAft>
              <a:buClr>
                <a:srgbClr val="001D7A"/>
              </a:buClr>
              <a:buSzPct val="120000"/>
              <a:buFont typeface="Wingdings" pitchFamily="2" charset="2"/>
              <a:buChar char="ü"/>
            </a:pPr>
            <a:r>
              <a:rPr lang="en-US" sz="2400"/>
              <a:t> Prepare the social sciences and humanities to benefit from the age of data and AI</a:t>
            </a:r>
          </a:p>
          <a:p>
            <a:pPr indent="-264600">
              <a:lnSpc>
                <a:spcPct val="100000"/>
              </a:lnSpc>
              <a:spcAft>
                <a:spcPts val="1200"/>
              </a:spcAft>
              <a:buClr>
                <a:srgbClr val="001D7A"/>
              </a:buClr>
              <a:buSzPct val="120000"/>
              <a:buFont typeface="Wingdings" pitchFamily="2" charset="2"/>
              <a:buChar char="ü"/>
            </a:pPr>
            <a:r>
              <a:rPr lang="en-US" sz="2400"/>
              <a:t> Increase collaboration between social scientists and computer scientists </a:t>
            </a:r>
          </a:p>
          <a:p>
            <a:pPr indent="-264600">
              <a:lnSpc>
                <a:spcPct val="100000"/>
              </a:lnSpc>
              <a:spcAft>
                <a:spcPts val="1200"/>
              </a:spcAft>
              <a:buClr>
                <a:srgbClr val="001D7A"/>
              </a:buClr>
              <a:buSzPct val="120000"/>
              <a:buFont typeface="Wingdings" pitchFamily="2" charset="2"/>
              <a:buChar char="ü"/>
            </a:pPr>
            <a:r>
              <a:rPr lang="en-US" sz="2400"/>
              <a:t> Facilitate the use of High-Performance Computing (HPC) to social science  researchers, making HPC more approachable to all scientists</a:t>
            </a:r>
          </a:p>
          <a:p>
            <a:pPr indent="-264600">
              <a:lnSpc>
                <a:spcPct val="100000"/>
              </a:lnSpc>
              <a:spcAft>
                <a:spcPts val="1200"/>
              </a:spcAft>
              <a:buClr>
                <a:srgbClr val="001D7A"/>
              </a:buClr>
              <a:buSzPct val="120000"/>
              <a:buFont typeface="Wingdings" pitchFamily="2" charset="2"/>
              <a:buChar char="ü"/>
            </a:pPr>
            <a:r>
              <a:rPr lang="en-US" sz="2400"/>
              <a:t> Apply social science research to assist policy making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196A0B2-FD14-63AF-12A5-31B5C0B39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Program´s Vision</a:t>
            </a:r>
          </a:p>
        </p:txBody>
      </p:sp>
    </p:spTree>
    <p:extLst>
      <p:ext uri="{BB962C8B-B14F-4D97-AF65-F5344CB8AC3E}">
        <p14:creationId xmlns:p14="http://schemas.microsoft.com/office/powerpoint/2010/main" val="3640101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CB9FD-EB73-AA4A-59B1-DD5DF805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Program´s Strategy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39E15E-20A7-FB76-4A48-6EC7CF58D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58" y="1759089"/>
            <a:ext cx="6435969" cy="466248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dirty="0"/>
              <a:t>Four areas of work that together help create and support new research in computational social sciences and digital humanities:</a:t>
            </a:r>
          </a:p>
          <a:p>
            <a:pPr marL="0" lvl="0" indent="0">
              <a:lnSpc>
                <a:spcPct val="100000"/>
              </a:lnSpc>
              <a:buNone/>
            </a:pPr>
            <a:endParaRPr lang="en-US" dirty="0"/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Collaborate in </a:t>
            </a:r>
            <a:r>
              <a:rPr lang="en-US" sz="2000" b="1" dirty="0"/>
              <a:t>Research Projects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Provide support </a:t>
            </a:r>
            <a:r>
              <a:rPr lang="en-US" sz="2000" b="1" dirty="0"/>
              <a:t>of Tools and Services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Foster </a:t>
            </a:r>
            <a:r>
              <a:rPr lang="en-US" sz="2000" b="1" dirty="0"/>
              <a:t>Community and Outreach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Create new materials for </a:t>
            </a:r>
            <a:r>
              <a:rPr lang="en-US" sz="2000" b="1" dirty="0"/>
              <a:t>Education and Training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EB9611B-18B3-D969-9C41-07684DE0719F}"/>
              </a:ext>
            </a:extLst>
          </p:cNvPr>
          <p:cNvGraphicFramePr/>
          <p:nvPr/>
        </p:nvGraphicFramePr>
        <p:xfrm>
          <a:off x="4890655" y="1121272"/>
          <a:ext cx="8451274" cy="5300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4353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481EAA-98AB-EF4C-2A99-1AB1134CE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Program´s Research Projects and Methods 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428FA299-9201-CCC4-8686-728FDF7C70DB}"/>
              </a:ext>
            </a:extLst>
          </p:cNvPr>
          <p:cNvCxnSpPr>
            <a:cxnSpLocks/>
          </p:cNvCxnSpPr>
          <p:nvPr/>
        </p:nvCxnSpPr>
        <p:spPr>
          <a:xfrm flipV="1">
            <a:off x="4445878" y="3258206"/>
            <a:ext cx="3289738" cy="1481959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5F1A9F2-7F62-9425-1F26-FB744DDC021F}"/>
              </a:ext>
            </a:extLst>
          </p:cNvPr>
          <p:cNvCxnSpPr>
            <a:cxnSpLocks/>
          </p:cNvCxnSpPr>
          <p:nvPr/>
        </p:nvCxnSpPr>
        <p:spPr>
          <a:xfrm flipV="1">
            <a:off x="4445878" y="1301017"/>
            <a:ext cx="0" cy="3439147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375C7D8B-7CDA-C2BD-6A5D-216BDCF1022D}"/>
              </a:ext>
            </a:extLst>
          </p:cNvPr>
          <p:cNvCxnSpPr>
            <a:cxnSpLocks/>
          </p:cNvCxnSpPr>
          <p:nvPr/>
        </p:nvCxnSpPr>
        <p:spPr>
          <a:xfrm>
            <a:off x="4445878" y="4740165"/>
            <a:ext cx="3636579" cy="1261241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1C5D998-40D3-AF7A-10C2-AF3ACDD2E397}"/>
              </a:ext>
            </a:extLst>
          </p:cNvPr>
          <p:cNvSpPr txBox="1"/>
          <p:nvPr/>
        </p:nvSpPr>
        <p:spPr>
          <a:xfrm>
            <a:off x="1776250" y="1882136"/>
            <a:ext cx="25645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Research topics: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Democracy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Socioeconomic impact of climate change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Innovation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History and cultural heritage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852634C-C795-6F45-A018-AED64060C166}"/>
              </a:ext>
            </a:extLst>
          </p:cNvPr>
          <p:cNvSpPr txBox="1"/>
          <p:nvPr/>
        </p:nvSpPr>
        <p:spPr>
          <a:xfrm>
            <a:off x="6663560" y="4285279"/>
            <a:ext cx="4372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Data: </a:t>
            </a:r>
            <a:r>
              <a:rPr lang="en-US" dirty="0"/>
              <a:t>surveys, national statistics, social media, historical archives, laws, regulations and national plans, interviews, citizens volunteered data, industry data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94A1CDD-F21F-CC96-CE47-F86A881D4921}"/>
              </a:ext>
            </a:extLst>
          </p:cNvPr>
          <p:cNvSpPr txBox="1"/>
          <p:nvPr/>
        </p:nvSpPr>
        <p:spPr>
          <a:xfrm>
            <a:off x="5355022" y="2128558"/>
            <a:ext cx="4372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Methods: </a:t>
            </a:r>
            <a:r>
              <a:rPr lang="en-US" dirty="0"/>
              <a:t>statistical models, AI/machine learning (text &amp; image analysis), LLMs for social sciences, agent-based simulations, …</a:t>
            </a:r>
          </a:p>
        </p:txBody>
      </p:sp>
    </p:spTree>
    <p:extLst>
      <p:ext uri="{BB962C8B-B14F-4D97-AF65-F5344CB8AC3E}">
        <p14:creationId xmlns:p14="http://schemas.microsoft.com/office/powerpoint/2010/main" val="1592352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CF57AF-5949-0949-692B-1F29E3A20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Research Projects 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7F31A1-7ACC-750E-E180-D2D4FC560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57" y="1391645"/>
            <a:ext cx="10984685" cy="466248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Two preliminary scientific research projects starting this fall:</a:t>
            </a:r>
          </a:p>
          <a:p>
            <a:r>
              <a:rPr lang="en-GB" b="1" i="1">
                <a:solidFill>
                  <a:schemeClr val="accent5"/>
                </a:solidFill>
                <a:effectLst/>
                <a:ea typeface="Calibri" panose="020F0502020204030204" pitchFamily="34" charset="0"/>
              </a:rPr>
              <a:t>Unravelling Household Composition and Change through the implementation of the first World-Scale Multilevel Analysis</a:t>
            </a:r>
          </a:p>
          <a:p>
            <a:pPr lvl="1"/>
            <a:r>
              <a:rPr lang="en-GB"/>
              <a:t>Collaboration between Centre </a:t>
            </a:r>
            <a:r>
              <a:rPr lang="en-GB" err="1"/>
              <a:t>d´Estudis</a:t>
            </a:r>
            <a:r>
              <a:rPr lang="en-GB"/>
              <a:t> </a:t>
            </a:r>
            <a:r>
              <a:rPr lang="en-GB" err="1"/>
              <a:t>Demogràfics</a:t>
            </a:r>
            <a:r>
              <a:rPr lang="en-GB"/>
              <a:t> (Albert </a:t>
            </a:r>
            <a:r>
              <a:rPr lang="en-GB" err="1"/>
              <a:t>Esteve</a:t>
            </a:r>
            <a:r>
              <a:rPr lang="en-GB"/>
              <a:t>) and BSC (</a:t>
            </a:r>
            <a:r>
              <a:rPr lang="en-GB" err="1"/>
              <a:t>Mercè</a:t>
            </a:r>
            <a:r>
              <a:rPr lang="en-GB"/>
              <a:t> Crosas)</a:t>
            </a:r>
            <a:endParaRPr lang="en-US"/>
          </a:p>
          <a:p>
            <a:pPr lvl="1"/>
            <a:r>
              <a:rPr lang="en-US"/>
              <a:t>Multilevel regression models with data from 791 country-year samples of 155 countries</a:t>
            </a:r>
          </a:p>
          <a:p>
            <a:pPr lvl="1"/>
            <a:r>
              <a:rPr lang="en-US"/>
              <a:t>Start with descriptive inference</a:t>
            </a:r>
          </a:p>
          <a:p>
            <a:pPr lvl="1"/>
            <a:r>
              <a:rPr lang="en-US"/>
              <a:t>Funded by </a:t>
            </a:r>
            <a:r>
              <a:rPr lang="en-US" err="1"/>
              <a:t>Fundació</a:t>
            </a:r>
            <a:r>
              <a:rPr lang="en-US"/>
              <a:t> Caixa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endParaRPr lang="en-US"/>
          </a:p>
          <a:p>
            <a:r>
              <a:rPr lang="en-US" b="1" i="1">
                <a:solidFill>
                  <a:schemeClr val="accent5"/>
                </a:solidFill>
              </a:rPr>
              <a:t>LLM for Social Sciences</a:t>
            </a:r>
          </a:p>
          <a:p>
            <a:pPr lvl="1"/>
            <a:r>
              <a:rPr lang="en-US"/>
              <a:t>Collaboration between Harvard University (Gary King, Stefano </a:t>
            </a:r>
            <a:r>
              <a:rPr lang="en-US" err="1"/>
              <a:t>Iacus</a:t>
            </a:r>
            <a:r>
              <a:rPr lang="en-US"/>
              <a:t>) and BSC (</a:t>
            </a:r>
            <a:r>
              <a:rPr lang="en-US" err="1"/>
              <a:t>Mercè</a:t>
            </a:r>
            <a:r>
              <a:rPr lang="en-US"/>
              <a:t> Crosas)</a:t>
            </a:r>
          </a:p>
          <a:p>
            <a:pPr lvl="1"/>
            <a:r>
              <a:rPr lang="en-US"/>
              <a:t>With open-source code and open data</a:t>
            </a:r>
          </a:p>
          <a:p>
            <a:pPr lvl="1"/>
            <a:r>
              <a:rPr lang="en-US"/>
              <a:t>Trained specifically for social science research</a:t>
            </a:r>
          </a:p>
          <a:p>
            <a:pPr lvl="1"/>
            <a:r>
              <a:rPr lang="en-US"/>
              <a:t>Develop scientific and responsible practices for its use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2818662-4445-AD48-CF37-B1E9565C4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31" y="3044909"/>
            <a:ext cx="2317230" cy="953375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8E72531-3331-4F10-7BB5-574BD132B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0505" y="3190009"/>
            <a:ext cx="3547081" cy="477900"/>
          </a:xfrm>
          <a:prstGeom prst="rect">
            <a:avLst/>
          </a:prstGeom>
        </p:spPr>
      </p:pic>
      <p:pic>
        <p:nvPicPr>
          <p:cNvPr id="11" name="Imagen 10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2759A181-CC8A-724E-31DF-3BBECCDB5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190" y="5209616"/>
            <a:ext cx="2317230" cy="587032"/>
          </a:xfrm>
          <a:prstGeom prst="rect">
            <a:avLst/>
          </a:prstGeom>
        </p:spPr>
      </p:pic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EE695DE7-1E0E-A651-8050-6C5ED9CB8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609" y="5147236"/>
            <a:ext cx="2451544" cy="63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6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C258D-94F1-BE08-FB4A-05177A4CC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Research Projects (ii)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2A2E69-200D-9FF2-4AFC-40229486D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56" y="1700212"/>
            <a:ext cx="10984685" cy="4662488"/>
          </a:xfrm>
        </p:spPr>
        <p:txBody>
          <a:bodyPr/>
          <a:lstStyle/>
          <a:p>
            <a:r>
              <a:rPr lang="en-US" b="1" i="1" dirty="0">
                <a:solidFill>
                  <a:schemeClr val="accent5"/>
                </a:solidFill>
              </a:rPr>
              <a:t>Transcription and Indexing of historical text with AI</a:t>
            </a:r>
          </a:p>
          <a:p>
            <a:pPr lvl="1"/>
            <a:r>
              <a:rPr lang="en-US" dirty="0" err="1"/>
              <a:t>Arxius</a:t>
            </a:r>
            <a:r>
              <a:rPr lang="en-US" dirty="0"/>
              <a:t> </a:t>
            </a:r>
            <a:r>
              <a:rPr lang="en-US" dirty="0" err="1"/>
              <a:t>Històrics</a:t>
            </a:r>
            <a:r>
              <a:rPr lang="en-US" dirty="0"/>
              <a:t> de Protocols de Barcelona</a:t>
            </a:r>
          </a:p>
          <a:p>
            <a:pPr lvl="1"/>
            <a:r>
              <a:rPr lang="en-US" dirty="0" err="1"/>
              <a:t>Arxius</a:t>
            </a:r>
            <a:r>
              <a:rPr lang="en-US" dirty="0"/>
              <a:t> de la </a:t>
            </a:r>
            <a:r>
              <a:rPr lang="en-US" dirty="0" err="1"/>
              <a:t>Marquesa</a:t>
            </a:r>
            <a:r>
              <a:rPr lang="en-US" dirty="0"/>
              <a:t> de </a:t>
            </a:r>
            <a:r>
              <a:rPr lang="en-US" dirty="0" err="1"/>
              <a:t>Barberà</a:t>
            </a:r>
            <a:endParaRPr lang="en-US" dirty="0"/>
          </a:p>
          <a:p>
            <a:pPr lvl="1"/>
            <a:r>
              <a:rPr lang="en-US" dirty="0"/>
              <a:t>Image recognition and analysis</a:t>
            </a:r>
          </a:p>
          <a:p>
            <a:pPr lvl="1"/>
            <a:r>
              <a:rPr lang="en-US" dirty="0"/>
              <a:t>Collaboration with UB</a:t>
            </a:r>
          </a:p>
          <a:p>
            <a:r>
              <a:rPr lang="en-US" b="1" i="1" dirty="0">
                <a:solidFill>
                  <a:schemeClr val="accent5"/>
                </a:solidFill>
              </a:rPr>
              <a:t>Text Analysis applied to energy policy and social impact of environment and climate change</a:t>
            </a:r>
          </a:p>
          <a:p>
            <a:pPr lvl="1"/>
            <a:r>
              <a:rPr lang="en-US" dirty="0"/>
              <a:t>Natural Language Processing (NLP) to analyze national energy plans - with Earth Sciences</a:t>
            </a:r>
          </a:p>
          <a:p>
            <a:pPr lvl="1"/>
            <a:r>
              <a:rPr lang="en-US" dirty="0"/>
              <a:t>BIG-5 (environment and social media): ERC project with Johannes </a:t>
            </a:r>
            <a:r>
              <a:rPr lang="en-US" dirty="0" err="1"/>
              <a:t>Langemeyer</a:t>
            </a:r>
            <a:r>
              <a:rPr lang="en-US" dirty="0"/>
              <a:t> (UAB)</a:t>
            </a:r>
          </a:p>
          <a:p>
            <a:pPr lvl="1"/>
            <a:r>
              <a:rPr lang="en-US" dirty="0"/>
              <a:t>CLIMIATICAT – AGAUR project with Life Sciences (with Marta </a:t>
            </a:r>
            <a:r>
              <a:rPr lang="en-US" dirty="0" err="1"/>
              <a:t>Reynol</a:t>
            </a:r>
            <a:r>
              <a:rPr lang="en-US" dirty="0"/>
              <a:t>, UPF)</a:t>
            </a:r>
          </a:p>
          <a:p>
            <a:r>
              <a:rPr lang="en-US" b="1" i="1" dirty="0">
                <a:solidFill>
                  <a:schemeClr val="accent5"/>
                </a:solidFill>
              </a:rPr>
              <a:t>Impact of the information environment to Democratic Quality </a:t>
            </a:r>
          </a:p>
          <a:p>
            <a:pPr lvl="1"/>
            <a:r>
              <a:rPr lang="en-US" dirty="0"/>
              <a:t>European Consortium, with UB, UOC</a:t>
            </a:r>
          </a:p>
          <a:p>
            <a:pPr lvl="1"/>
            <a:r>
              <a:rPr lang="en-US" dirty="0"/>
              <a:t>Simulations (ABM) on how we intake and share news/information</a:t>
            </a:r>
          </a:p>
          <a:p>
            <a:pPr lvl="1"/>
            <a:r>
              <a:rPr lang="en-US" dirty="0"/>
              <a:t>Assist public policy interventions,  w/ virtual experiments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Imagen 6" descr="Texto, Carta&#10;&#10;Descripción generada automáticamente">
            <a:extLst>
              <a:ext uri="{FF2B5EF4-FFF2-40B4-BE49-F238E27FC236}">
                <a16:creationId xmlns:a16="http://schemas.microsoft.com/office/drawing/2014/main" id="{B4372466-BE63-2689-5AD4-4CF08C744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057013"/>
            <a:ext cx="26797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08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B7C5D8-51A6-AB2A-9E10-66E4E7B76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990" y="2737007"/>
            <a:ext cx="9114020" cy="138398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 big part of computational social science is about the data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564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70C220-FF8E-F281-2724-5E22F68B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1055897"/>
          </a:xfrm>
        </p:spPr>
        <p:txBody>
          <a:bodyPr/>
          <a:lstStyle/>
          <a:p>
            <a:r>
              <a:rPr lang="en-US" dirty="0"/>
              <a:t>Tools and Services, </a:t>
            </a:r>
            <a:br>
              <a:rPr lang="en-US" dirty="0"/>
            </a:br>
            <a:r>
              <a:rPr lang="en-US" dirty="0"/>
              <a:t>for Reproducibility and FAIR, Responsible use of Data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FF7086-5E96-9499-7B99-1039C1610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57" y="1279224"/>
            <a:ext cx="10984685" cy="46624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lvl="1">
              <a:spcAft>
                <a:spcPts val="1200"/>
              </a:spcAft>
            </a:pPr>
            <a:r>
              <a:rPr lang="en-US" sz="2000" b="1" dirty="0">
                <a:solidFill>
                  <a:schemeClr val="accent5"/>
                </a:solidFill>
              </a:rPr>
              <a:t>Build a FAIR data repository for Social Sciences (in Spain)</a:t>
            </a:r>
          </a:p>
          <a:p>
            <a:pPr lvl="2">
              <a:spcAft>
                <a:spcPts val="1200"/>
              </a:spcAft>
            </a:pPr>
            <a:r>
              <a:rPr lang="en-US" sz="1800" dirty="0"/>
              <a:t>Federate existing social science data repositories</a:t>
            </a:r>
          </a:p>
          <a:p>
            <a:pPr lvl="2">
              <a:spcAft>
                <a:spcPts val="1200"/>
              </a:spcAft>
            </a:pPr>
            <a:r>
              <a:rPr lang="en-US" sz="1800" dirty="0"/>
              <a:t>Implementation based on an open-source data sharing platform (</a:t>
            </a:r>
            <a:r>
              <a:rPr lang="en-US" sz="1800" dirty="0" err="1"/>
              <a:t>Dataverse.org</a:t>
            </a:r>
            <a:r>
              <a:rPr lang="en-US" sz="1800" dirty="0"/>
              <a:t>)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 </a:t>
            </a:r>
            <a:r>
              <a:rPr lang="en-US" sz="2000" b="1" dirty="0">
                <a:solidFill>
                  <a:schemeClr val="accent5"/>
                </a:solidFill>
              </a:rPr>
              <a:t>Integrate datasets in the repository with supercomputing </a:t>
            </a:r>
          </a:p>
          <a:p>
            <a:pPr lvl="2">
              <a:spcAft>
                <a:spcPts val="1200"/>
              </a:spcAft>
            </a:pPr>
            <a:r>
              <a:rPr lang="en-US" sz="1800" dirty="0"/>
              <a:t>Implement computational workflows to prepare dataset analysis for High-Performance Computing</a:t>
            </a:r>
            <a:endParaRPr lang="en-US" sz="2000" dirty="0"/>
          </a:p>
          <a:p>
            <a:pPr lvl="1">
              <a:spcAft>
                <a:spcPts val="1200"/>
              </a:spcAft>
            </a:pPr>
            <a:r>
              <a:rPr lang="en-US" sz="2000" b="1" dirty="0">
                <a:solidFill>
                  <a:schemeClr val="accent5"/>
                </a:solidFill>
              </a:rPr>
              <a:t>Explore AI to assist with generation of common metadata</a:t>
            </a:r>
            <a:endParaRPr lang="en-US" sz="2000" dirty="0"/>
          </a:p>
          <a:p>
            <a:pPr lvl="2">
              <a:spcAft>
                <a:spcPts val="1200"/>
              </a:spcAft>
            </a:pPr>
            <a:r>
              <a:rPr lang="en-US" sz="1800" dirty="0"/>
              <a:t>Create metadata mappings and connect datasets across disciplines/domains in the data space</a:t>
            </a:r>
          </a:p>
          <a:p>
            <a:pPr lvl="1">
              <a:spcAft>
                <a:spcPts val="1200"/>
              </a:spcAft>
            </a:pPr>
            <a:r>
              <a:rPr lang="en-US" sz="2000" b="1" dirty="0">
                <a:solidFill>
                  <a:schemeClr val="accent5"/>
                </a:solidFill>
              </a:rPr>
              <a:t>Test systems for sharing and analyzing sensitive data for social science research</a:t>
            </a:r>
          </a:p>
          <a:p>
            <a:pPr lvl="2">
              <a:spcAft>
                <a:spcPts val="1200"/>
              </a:spcAft>
            </a:pPr>
            <a:r>
              <a:rPr lang="en-US" sz="1800" dirty="0"/>
              <a:t>Set up data enclaves with levels of access and explore the use of differential privacy (</a:t>
            </a:r>
            <a:r>
              <a:rPr lang="en-US" sz="1800" dirty="0" err="1"/>
              <a:t>OpenDP.org</a:t>
            </a:r>
            <a:r>
              <a:rPr lang="en-US" sz="1800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006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AE0AD6-F3C5-DD11-872E-B9CE75B22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need for a Social Science Data Repository in Spain</a:t>
            </a:r>
          </a:p>
        </p:txBody>
      </p:sp>
      <p:pic>
        <p:nvPicPr>
          <p:cNvPr id="5" name="Marcador de contenido 4" descr="Mapa&#10;&#10;Descripción generada automáticamente">
            <a:extLst>
              <a:ext uri="{FF2B5EF4-FFF2-40B4-BE49-F238E27FC236}">
                <a16:creationId xmlns:a16="http://schemas.microsoft.com/office/drawing/2014/main" id="{9DC0A4E0-CF46-B9B1-37AC-DE0048D25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001" y="1057013"/>
            <a:ext cx="4805819" cy="4993434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946EA60-DE97-322B-DADC-6E18E641F60A}"/>
              </a:ext>
            </a:extLst>
          </p:cNvPr>
          <p:cNvSpPr txBox="1"/>
          <p:nvPr/>
        </p:nvSpPr>
        <p:spPr>
          <a:xfrm>
            <a:off x="778180" y="1584359"/>
            <a:ext cx="58282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Start a process to become part of CESSDA ERIC </a:t>
            </a:r>
          </a:p>
          <a:p>
            <a:r>
              <a:rPr lang="en-US" b="1" dirty="0">
                <a:solidFill>
                  <a:schemeClr val="accent5"/>
                </a:solidFill>
              </a:rPr>
              <a:t>(Consortium of the European Social Science Data Archives):</a:t>
            </a:r>
          </a:p>
          <a:p>
            <a:endParaRPr lang="en-US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Spain is not yet part of it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Potential Contributions from the Computational Social Science program @BSC: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FAIRification</a:t>
            </a:r>
            <a:r>
              <a:rPr lang="en-US" dirty="0"/>
              <a:t> of social science data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Integration with other European (and world-wide) repositories, EOSC, and Data Spaces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D8FD35-38EA-DFC2-C430-A490639D7F57}"/>
              </a:ext>
            </a:extLst>
          </p:cNvPr>
          <p:cNvSpPr txBox="1"/>
          <p:nvPr/>
        </p:nvSpPr>
        <p:spPr>
          <a:xfrm>
            <a:off x="7659974" y="6050447"/>
            <a:ext cx="3753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8A"/>
                </a:solidFill>
              </a:rPr>
              <a:t>CESSDA Membership</a:t>
            </a:r>
          </a:p>
        </p:txBody>
      </p:sp>
    </p:spTree>
    <p:extLst>
      <p:ext uri="{BB962C8B-B14F-4D97-AF65-F5344CB8AC3E}">
        <p14:creationId xmlns:p14="http://schemas.microsoft.com/office/powerpoint/2010/main" val="2519903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 err="1"/>
              <a:t>merce.crosas@bsc.es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9260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BFFC32-DD58-55F7-3958-4554025E5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+mj-lt"/>
              </a:rPr>
              <a:t>U.S. Library of Congress Classification: </a:t>
            </a:r>
            <a:br>
              <a:rPr lang="en-US" sz="3600">
                <a:solidFill>
                  <a:schemeClr val="tx1"/>
                </a:solidFill>
                <a:latin typeface="+mj-lt"/>
              </a:rPr>
            </a:br>
            <a:r>
              <a:rPr lang="en-US" sz="3600">
                <a:solidFill>
                  <a:schemeClr val="tx1"/>
                </a:solidFill>
                <a:latin typeface="+mj-lt"/>
              </a:rPr>
              <a:t>Social Sciences</a:t>
            </a:r>
          </a:p>
        </p:txBody>
      </p:sp>
      <p:pic>
        <p:nvPicPr>
          <p:cNvPr id="11" name="Imagen 10" descr="Vista de una iglesia&#10;&#10;Descripción generada automáticamente con confianza media">
            <a:extLst>
              <a:ext uri="{FF2B5EF4-FFF2-40B4-BE49-F238E27FC236}">
                <a16:creationId xmlns:a16="http://schemas.microsoft.com/office/drawing/2014/main" id="{6CD5FF15-43A0-3435-889F-4E84407CF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16" y="2706949"/>
            <a:ext cx="5013297" cy="3346376"/>
          </a:xfrm>
          <a:prstGeom prst="rect">
            <a:avLst/>
          </a:prstGeom>
        </p:spPr>
      </p:pic>
      <p:pic>
        <p:nvPicPr>
          <p:cNvPr id="7" name="Imagen 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53F37EA-EE04-261C-B8A3-D6438FEB5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523" y="2706950"/>
            <a:ext cx="6313917" cy="334637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570A523-5E4A-1EAD-0765-A1FCE4884955}"/>
              </a:ext>
            </a:extLst>
          </p:cNvPr>
          <p:cNvSpPr txBox="1"/>
          <p:nvPr/>
        </p:nvSpPr>
        <p:spPr>
          <a:xfrm>
            <a:off x="556069" y="1774477"/>
            <a:ext cx="11178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50 </a:t>
            </a:r>
            <a:r>
              <a:rPr lang="es-ES" b="0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subcategories</a:t>
            </a:r>
            <a:endParaRPr lang="es-ES" b="0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Including</a:t>
            </a:r>
            <a:r>
              <a:rPr lang="es-E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s-ES" b="1" err="1">
                <a:solidFill>
                  <a:schemeClr val="accent5"/>
                </a:solidFill>
              </a:rPr>
              <a:t>anthropology</a:t>
            </a:r>
            <a:r>
              <a:rPr lang="es-ES" b="1">
                <a:solidFill>
                  <a:schemeClr val="accent5"/>
                </a:solidFill>
              </a:rPr>
              <a:t>, </a:t>
            </a:r>
            <a:r>
              <a:rPr lang="es-ES" b="1" err="1">
                <a:solidFill>
                  <a:schemeClr val="accent5"/>
                </a:solidFill>
              </a:rPr>
              <a:t>economics</a:t>
            </a:r>
            <a:r>
              <a:rPr lang="es-ES" b="1">
                <a:solidFill>
                  <a:schemeClr val="accent5"/>
                </a:solidFill>
              </a:rPr>
              <a:t>, </a:t>
            </a:r>
            <a:r>
              <a:rPr lang="es-ES" b="1" err="1">
                <a:solidFill>
                  <a:schemeClr val="accent5"/>
                </a:solidFill>
              </a:rPr>
              <a:t>geography</a:t>
            </a:r>
            <a:r>
              <a:rPr lang="es-ES" b="1">
                <a:solidFill>
                  <a:schemeClr val="accent5"/>
                </a:solidFill>
              </a:rPr>
              <a:t>, </a:t>
            </a:r>
            <a:r>
              <a:rPr lang="es-ES" b="1" err="1">
                <a:solidFill>
                  <a:schemeClr val="accent5"/>
                </a:solidFill>
              </a:rPr>
              <a:t>history</a:t>
            </a:r>
            <a:r>
              <a:rPr lang="es-ES" b="1">
                <a:solidFill>
                  <a:schemeClr val="accent5"/>
                </a:solidFill>
              </a:rPr>
              <a:t>, </a:t>
            </a:r>
            <a:r>
              <a:rPr lang="es-ES" b="1" err="1">
                <a:solidFill>
                  <a:schemeClr val="accent5"/>
                </a:solidFill>
              </a:rPr>
              <a:t>political</a:t>
            </a:r>
            <a:r>
              <a:rPr lang="es-ES" b="1">
                <a:solidFill>
                  <a:schemeClr val="accent5"/>
                </a:solidFill>
              </a:rPr>
              <a:t> </a:t>
            </a:r>
            <a:r>
              <a:rPr lang="es-ES" b="1" err="1">
                <a:solidFill>
                  <a:schemeClr val="accent5"/>
                </a:solidFill>
              </a:rPr>
              <a:t>science</a:t>
            </a:r>
            <a:r>
              <a:rPr lang="es-ES" b="1">
                <a:solidFill>
                  <a:schemeClr val="accent5"/>
                </a:solidFill>
              </a:rPr>
              <a:t>, </a:t>
            </a:r>
            <a:r>
              <a:rPr lang="es-ES" b="1" err="1">
                <a:solidFill>
                  <a:schemeClr val="accent5"/>
                </a:solidFill>
              </a:rPr>
              <a:t>psychology</a:t>
            </a:r>
            <a:r>
              <a:rPr lang="es-ES" b="1">
                <a:solidFill>
                  <a:schemeClr val="accent5"/>
                </a:solidFill>
              </a:rPr>
              <a:t>, social </a:t>
            </a:r>
            <a:r>
              <a:rPr lang="es-ES" b="1" err="1">
                <a:solidFill>
                  <a:schemeClr val="accent5"/>
                </a:solidFill>
              </a:rPr>
              <a:t>studies</a:t>
            </a:r>
            <a:r>
              <a:rPr lang="es-ES"/>
              <a:t>, </a:t>
            </a:r>
            <a:r>
              <a:rPr lang="es-ES" b="1" err="1">
                <a:solidFill>
                  <a:schemeClr val="accent5"/>
                </a:solidFill>
              </a:rPr>
              <a:t>sociology</a:t>
            </a:r>
            <a:r>
              <a:rPr lang="es-ES"/>
              <a:t>. </a:t>
            </a:r>
            <a:endParaRPr lang="en-U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E767E16-11B8-814B-7C85-CA2CEDBDD936}"/>
              </a:ext>
            </a:extLst>
          </p:cNvPr>
          <p:cNvSpPr txBox="1"/>
          <p:nvPr/>
        </p:nvSpPr>
        <p:spPr>
          <a:xfrm>
            <a:off x="2690523" y="61028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4"/>
              </a:rPr>
              <a:t>https://en.wikipedia.org/wiki/Category:Social_sciences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87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C10913-51B6-6C58-FAB3-FDFD35CA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Wikipedia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6C8B6B-66A3-BCA8-CFE2-DA3CFB5C2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71" y="1793490"/>
            <a:ext cx="3109359" cy="4336475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ES" b="0" i="0" u="none" strike="noStrike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Anthropology</a:t>
            </a:r>
            <a:endParaRPr lang="es-ES" b="0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u="none" strike="noStrike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Area studies</a:t>
            </a:r>
            <a:endParaRPr lang="es-ES" b="0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u="none" strike="noStrike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Communication studies</a:t>
            </a:r>
            <a:endParaRPr lang="es-ES" b="0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u="none" strike="noStrike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Criminology</a:t>
            </a:r>
            <a:endParaRPr lang="es-ES" b="0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u="none" strike="noStrike" err="1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Development</a:t>
            </a:r>
            <a:r>
              <a:rPr lang="es-ES" b="0" i="0" u="none" strike="noStrike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u="none" strike="noStrike" err="1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studies</a:t>
            </a:r>
            <a:endParaRPr lang="es-ES" b="0" i="0" u="none" strike="noStrike">
              <a:solidFill>
                <a:srgbClr val="3366C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u="none" strike="noStrike" err="1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Economics</a:t>
            </a:r>
            <a:endParaRPr lang="es-ES" b="0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u="none" strike="noStrike" err="1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Education</a:t>
            </a:r>
            <a:endParaRPr lang="es-ES" b="0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s-ES" b="0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1E7C6AAC-F67F-F987-5B03-F7B72AB68090}"/>
              </a:ext>
            </a:extLst>
          </p:cNvPr>
          <p:cNvSpPr txBox="1">
            <a:spLocks/>
          </p:cNvSpPr>
          <p:nvPr/>
        </p:nvSpPr>
        <p:spPr>
          <a:xfrm>
            <a:off x="4211280" y="1790242"/>
            <a:ext cx="3109360" cy="4336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es-ES" b="0" i="0" u="none" strike="noStrike" err="1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Environmental</a:t>
            </a:r>
            <a:r>
              <a:rPr lang="es-ES" b="0" i="0" u="none" strike="noStrike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u="none" strike="noStrike" err="1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studies</a:t>
            </a:r>
            <a:endParaRPr lang="es-ES">
              <a:solidFill>
                <a:srgbClr val="3366CC"/>
              </a:solidFill>
              <a:latin typeface="Arial" panose="020B0604020202020204" pitchFamily="34" charset="0"/>
            </a:endParaRPr>
          </a:p>
          <a:p>
            <a:r>
              <a:rPr lang="es-ES" err="1">
                <a:solidFill>
                  <a:srgbClr val="3366CC"/>
                </a:solidFill>
                <a:latin typeface="Arial" panose="020B0604020202020204" pitchFamily="34" charset="0"/>
              </a:rPr>
              <a:t>Gender</a:t>
            </a:r>
            <a:r>
              <a:rPr lang="es-ES">
                <a:solidFill>
                  <a:srgbClr val="3366CC"/>
                </a:solidFill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3366CC"/>
                </a:solidFill>
                <a:latin typeface="Arial" panose="020B0604020202020204" pitchFamily="34" charset="0"/>
              </a:rPr>
              <a:t>studies</a:t>
            </a:r>
            <a:endParaRPr lang="es-ES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s-ES" err="1">
                <a:solidFill>
                  <a:srgbClr val="3366CC"/>
                </a:solidFill>
                <a:latin typeface="Arial" panose="020B0604020202020204" pitchFamily="34" charset="0"/>
              </a:rPr>
              <a:t>Geography</a:t>
            </a:r>
            <a:endParaRPr lang="es-ES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s-ES" err="1">
                <a:solidFill>
                  <a:srgbClr val="3366CC"/>
                </a:solidFill>
                <a:latin typeface="Arial" panose="020B0604020202020204" pitchFamily="34" charset="0"/>
              </a:rPr>
              <a:t>History</a:t>
            </a:r>
            <a:endParaRPr lang="es-ES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s-ES">
                <a:solidFill>
                  <a:srgbClr val="3366CC"/>
                </a:solidFill>
                <a:latin typeface="Arial" panose="020B0604020202020204" pitchFamily="34" charset="0"/>
              </a:rPr>
              <a:t>Industrial </a:t>
            </a:r>
            <a:r>
              <a:rPr lang="es-ES" err="1">
                <a:solidFill>
                  <a:srgbClr val="3366CC"/>
                </a:solidFill>
                <a:latin typeface="Arial" panose="020B0604020202020204" pitchFamily="34" charset="0"/>
              </a:rPr>
              <a:t>relations</a:t>
            </a:r>
            <a:endParaRPr lang="es-ES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s-ES">
                <a:solidFill>
                  <a:srgbClr val="3366CC"/>
                </a:solidFill>
                <a:latin typeface="Arial" panose="020B0604020202020204" pitchFamily="34" charset="0"/>
              </a:rPr>
              <a:t>International </a:t>
            </a:r>
            <a:r>
              <a:rPr lang="es-ES" err="1">
                <a:solidFill>
                  <a:srgbClr val="3366CC"/>
                </a:solidFill>
                <a:latin typeface="Arial" panose="020B0604020202020204" pitchFamily="34" charset="0"/>
              </a:rPr>
              <a:t>relations</a:t>
            </a:r>
            <a:endParaRPr lang="es-ES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s-ES" err="1">
                <a:solidFill>
                  <a:srgbClr val="3366CC"/>
                </a:solidFill>
                <a:latin typeface="Arial" panose="020B0604020202020204" pitchFamily="34" charset="0"/>
              </a:rPr>
              <a:t>Law</a:t>
            </a:r>
            <a:endParaRPr lang="es-ES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764A795-1EF3-27AB-A03A-C9FA623ED6A4}"/>
              </a:ext>
            </a:extLst>
          </p:cNvPr>
          <p:cNvSpPr txBox="1">
            <a:spLocks/>
          </p:cNvSpPr>
          <p:nvPr/>
        </p:nvSpPr>
        <p:spPr>
          <a:xfrm>
            <a:off x="7877293" y="1790243"/>
            <a:ext cx="3441869" cy="4336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solidFill>
                  <a:srgbClr val="3366CC"/>
                </a:solidFill>
                <a:latin typeface="Arial" panose="020B0604020202020204" pitchFamily="34" charset="0"/>
              </a:rPr>
              <a:t>Library </a:t>
            </a:r>
            <a:r>
              <a:rPr lang="es-ES" err="1">
                <a:solidFill>
                  <a:srgbClr val="3366CC"/>
                </a:solidFill>
                <a:latin typeface="Arial" panose="020B0604020202020204" pitchFamily="34" charset="0"/>
              </a:rPr>
              <a:t>science</a:t>
            </a:r>
            <a:endParaRPr lang="es-ES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s-ES" err="1">
                <a:solidFill>
                  <a:srgbClr val="3366CC"/>
                </a:solidFill>
                <a:latin typeface="Arial" panose="020B0604020202020204" pitchFamily="34" charset="0"/>
              </a:rPr>
              <a:t>Linguistics</a:t>
            </a:r>
            <a:endParaRPr lang="es-ES">
              <a:solidFill>
                <a:srgbClr val="3366CC"/>
              </a:solidFill>
              <a:latin typeface="Arial" panose="020B0604020202020204" pitchFamily="34" charset="0"/>
            </a:endParaRPr>
          </a:p>
          <a:p>
            <a:r>
              <a:rPr lang="es-ES">
                <a:solidFill>
                  <a:srgbClr val="3366CC"/>
                </a:solidFill>
                <a:latin typeface="Arial" panose="020B0604020202020204" pitchFamily="34" charset="0"/>
              </a:rPr>
              <a:t>Media </a:t>
            </a:r>
            <a:r>
              <a:rPr lang="es-ES" err="1">
                <a:solidFill>
                  <a:srgbClr val="3366CC"/>
                </a:solidFill>
                <a:latin typeface="Arial" panose="020B0604020202020204" pitchFamily="34" charset="0"/>
              </a:rPr>
              <a:t>studies</a:t>
            </a:r>
            <a:endParaRPr lang="es-ES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s-ES" err="1">
                <a:solidFill>
                  <a:srgbClr val="3366CC"/>
                </a:solidFill>
                <a:latin typeface="Arial" panose="020B0604020202020204" pitchFamily="34" charset="0"/>
              </a:rPr>
              <a:t>Political</a:t>
            </a:r>
            <a:r>
              <a:rPr lang="es-ES">
                <a:solidFill>
                  <a:srgbClr val="3366CC"/>
                </a:solidFill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3366CC"/>
                </a:solidFill>
                <a:latin typeface="Arial" panose="020B0604020202020204" pitchFamily="34" charset="0"/>
              </a:rPr>
              <a:t>science</a:t>
            </a:r>
            <a:endParaRPr lang="es-ES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s-ES" err="1">
                <a:solidFill>
                  <a:srgbClr val="3366CC"/>
                </a:solidFill>
                <a:latin typeface="Arial" panose="020B0604020202020204" pitchFamily="34" charset="0"/>
              </a:rPr>
              <a:t>Psychology</a:t>
            </a:r>
            <a:endParaRPr lang="es-ES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s-ES" err="1">
                <a:solidFill>
                  <a:srgbClr val="3366CC"/>
                </a:solidFill>
                <a:latin typeface="Arial" panose="020B0604020202020204" pitchFamily="34" charset="0"/>
              </a:rPr>
              <a:t>Sociology</a:t>
            </a:r>
            <a:endParaRPr lang="es-ES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s-ES" err="1">
                <a:solidFill>
                  <a:srgbClr val="3366CC"/>
                </a:solidFill>
                <a:latin typeface="Arial" panose="020B0604020202020204" pitchFamily="34" charset="0"/>
              </a:rPr>
              <a:t>Sustainable</a:t>
            </a:r>
            <a:r>
              <a:rPr lang="es-ES">
                <a:solidFill>
                  <a:srgbClr val="3366CC"/>
                </a:solidFill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3366CC"/>
                </a:solidFill>
                <a:latin typeface="Arial" panose="020B0604020202020204" pitchFamily="34" charset="0"/>
              </a:rPr>
              <a:t>development</a:t>
            </a:r>
            <a:endParaRPr lang="es-ES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9C92DC2-98E2-6A3C-566A-3595597F363C}"/>
              </a:ext>
            </a:extLst>
          </p:cNvPr>
          <p:cNvSpPr txBox="1"/>
          <p:nvPr/>
        </p:nvSpPr>
        <p:spPr>
          <a:xfrm>
            <a:off x="545271" y="1160249"/>
            <a:ext cx="382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Social Sciences:</a:t>
            </a:r>
          </a:p>
        </p:txBody>
      </p:sp>
    </p:spTree>
    <p:extLst>
      <p:ext uri="{BB962C8B-B14F-4D97-AF65-F5344CB8AC3E}">
        <p14:creationId xmlns:p14="http://schemas.microsoft.com/office/powerpoint/2010/main" val="3476478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4D95290E-3B67-B7F7-484A-380C1AC3EC05}"/>
              </a:ext>
            </a:extLst>
          </p:cNvPr>
          <p:cNvSpPr txBox="1"/>
          <p:nvPr/>
        </p:nvSpPr>
        <p:spPr>
          <a:xfrm>
            <a:off x="106680" y="5541818"/>
            <a:ext cx="3107575" cy="11360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1" name="Marcador de contenido 10" descr="Imagen que contiene persona, foto, hombre, mujer&#10;&#10;Descripción generada automáticamente">
            <a:extLst>
              <a:ext uri="{FF2B5EF4-FFF2-40B4-BE49-F238E27FC236}">
                <a16:creationId xmlns:a16="http://schemas.microsoft.com/office/drawing/2014/main" id="{3183C4F0-DA0C-F147-4C2A-341D59437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65" y="4111653"/>
            <a:ext cx="6540505" cy="2149189"/>
          </a:xfrm>
        </p:spPr>
      </p:pic>
      <p:pic>
        <p:nvPicPr>
          <p:cNvPr id="7" name="Imagen 6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2D9D20DA-E503-10C8-6448-9B4B99E62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18" y="158461"/>
            <a:ext cx="8513502" cy="538335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B1D1CAE9-53A0-6768-634F-94C11F658A99}"/>
              </a:ext>
            </a:extLst>
          </p:cNvPr>
          <p:cNvSpPr txBox="1"/>
          <p:nvPr/>
        </p:nvSpPr>
        <p:spPr>
          <a:xfrm>
            <a:off x="585125" y="6308559"/>
            <a:ext cx="1130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</a:t>
            </a:r>
            <a:r>
              <a:rPr lang="en-US" err="1"/>
              <a:t>ec.europa.eu</a:t>
            </a:r>
            <a:r>
              <a:rPr lang="en-US"/>
              <a:t>/research/participants/docs/h2020-funding-guide/cross-cutting-issues/</a:t>
            </a:r>
            <a:r>
              <a:rPr lang="en-US" err="1"/>
              <a:t>ssh_en.htm</a:t>
            </a:r>
            <a:endParaRPr lang="en-U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7BAE5C7-A1FC-F522-6F39-6243BAA9510F}"/>
              </a:ext>
            </a:extLst>
          </p:cNvPr>
          <p:cNvSpPr txBox="1"/>
          <p:nvPr/>
        </p:nvSpPr>
        <p:spPr>
          <a:xfrm>
            <a:off x="585125" y="775048"/>
            <a:ext cx="29094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European Commission: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5"/>
                </a:solidFill>
              </a:rPr>
              <a:t>Social Sciences and Humanities (SSH) category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Based on the UNESCO International Standard Classification of Education</a:t>
            </a:r>
          </a:p>
        </p:txBody>
      </p:sp>
    </p:spTree>
    <p:extLst>
      <p:ext uri="{BB962C8B-B14F-4D97-AF65-F5344CB8AC3E}">
        <p14:creationId xmlns:p14="http://schemas.microsoft.com/office/powerpoint/2010/main" val="353625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B7C5D8-51A6-AB2A-9E10-66E4E7B76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28527"/>
            <a:ext cx="12192000" cy="138398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The new program at BSC uses the EC category:</a:t>
            </a:r>
            <a:br>
              <a:rPr lang="en-US"/>
            </a:br>
            <a:r>
              <a:rPr lang="en-US"/>
              <a:t>Social Sciences and Humanities</a:t>
            </a:r>
          </a:p>
        </p:txBody>
      </p:sp>
    </p:spTree>
    <p:extLst>
      <p:ext uri="{BB962C8B-B14F-4D97-AF65-F5344CB8AC3E}">
        <p14:creationId xmlns:p14="http://schemas.microsoft.com/office/powerpoint/2010/main" val="642502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7D06F-B0E3-B70C-AC4B-E1CEDD46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Social Sciences?</a:t>
            </a:r>
          </a:p>
        </p:txBody>
      </p:sp>
    </p:spTree>
    <p:extLst>
      <p:ext uri="{BB962C8B-B14F-4D97-AF65-F5344CB8AC3E}">
        <p14:creationId xmlns:p14="http://schemas.microsoft.com/office/powerpoint/2010/main" val="4099363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D6D0EBEC-F9E1-2993-FC67-687B3A0AF533}"/>
              </a:ext>
            </a:extLst>
          </p:cNvPr>
          <p:cNvSpPr txBox="1"/>
          <p:nvPr/>
        </p:nvSpPr>
        <p:spPr>
          <a:xfrm>
            <a:off x="9414506" y="5120558"/>
            <a:ext cx="2229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Big Data &amp; AI 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0104692F-4E43-7E80-DB65-5F4ED9D54B15}"/>
              </a:ext>
            </a:extLst>
          </p:cNvPr>
          <p:cNvGrpSpPr/>
          <p:nvPr/>
        </p:nvGrpSpPr>
        <p:grpSpPr>
          <a:xfrm>
            <a:off x="-665596" y="1186026"/>
            <a:ext cx="12785673" cy="1965314"/>
            <a:chOff x="362539" y="4130040"/>
            <a:chExt cx="12785673" cy="1965314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F5027F6D-19DC-91CE-B387-0DA2F02EB0C5}"/>
                </a:ext>
              </a:extLst>
            </p:cNvPr>
            <p:cNvCxnSpPr>
              <a:cxnSpLocks/>
            </p:cNvCxnSpPr>
            <p:nvPr/>
          </p:nvCxnSpPr>
          <p:spPr>
            <a:xfrm>
              <a:off x="2798618" y="4130040"/>
              <a:ext cx="7767655" cy="0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5D30472C-3416-ED9E-B689-1077D58FF313}"/>
                </a:ext>
              </a:extLst>
            </p:cNvPr>
            <p:cNvCxnSpPr>
              <a:cxnSpLocks/>
            </p:cNvCxnSpPr>
            <p:nvPr/>
          </p:nvCxnSpPr>
          <p:spPr>
            <a:xfrm>
              <a:off x="1548464" y="4130040"/>
              <a:ext cx="1185512" cy="0"/>
            </a:xfrm>
            <a:prstGeom prst="line">
              <a:avLst/>
            </a:prstGeom>
            <a:ln w="38100"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A55982B9-2E73-0AD8-E3D7-E6346E6CD18E}"/>
                </a:ext>
              </a:extLst>
            </p:cNvPr>
            <p:cNvSpPr txBox="1"/>
            <p:nvPr/>
          </p:nvSpPr>
          <p:spPr>
            <a:xfrm>
              <a:off x="362539" y="4464765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chemeClr val="accent5"/>
                </a:solidFill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76D7517-5ABD-DDA1-C3B3-5C4CAD3EA2D2}"/>
                </a:ext>
              </a:extLst>
            </p:cNvPr>
            <p:cNvSpPr txBox="1"/>
            <p:nvPr/>
          </p:nvSpPr>
          <p:spPr>
            <a:xfrm>
              <a:off x="1345851" y="4372432"/>
              <a:ext cx="10305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3800 BC, first census, Babylon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D9307792-8BFF-A0FA-9199-BEF765932197}"/>
                </a:ext>
              </a:extLst>
            </p:cNvPr>
            <p:cNvSpPr txBox="1"/>
            <p:nvPr/>
          </p:nvSpPr>
          <p:spPr>
            <a:xfrm>
              <a:off x="4017013" y="4341028"/>
              <a:ext cx="153266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1665,</a:t>
              </a:r>
            </a:p>
            <a:p>
              <a:r>
                <a:rPr lang="en-US"/>
                <a:t>First modern census, Quebec, Canada  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3612979-DDCB-ECDA-9E11-E883D8B1A0DB}"/>
                </a:ext>
              </a:extLst>
            </p:cNvPr>
            <p:cNvSpPr txBox="1"/>
            <p:nvPr/>
          </p:nvSpPr>
          <p:spPr>
            <a:xfrm>
              <a:off x="2521321" y="4341028"/>
              <a:ext cx="15326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1622,</a:t>
              </a:r>
            </a:p>
            <a:p>
              <a:r>
                <a:rPr lang="en-US"/>
                <a:t>Registration of local citizenship,</a:t>
              </a:r>
            </a:p>
            <a:p>
              <a:r>
                <a:rPr lang="en-US"/>
                <a:t>Wurttemberg, Germany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6157AA40-076E-33E6-CDF7-261982F0B95C}"/>
                </a:ext>
              </a:extLst>
            </p:cNvPr>
            <p:cNvSpPr txBox="1"/>
            <p:nvPr/>
          </p:nvSpPr>
          <p:spPr>
            <a:xfrm>
              <a:off x="5424423" y="4332676"/>
              <a:ext cx="15326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1719,</a:t>
              </a:r>
            </a:p>
            <a:p>
              <a:r>
                <a:rPr lang="en-US" dirty="0"/>
                <a:t>First systematic records in Europe (Prussia)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B066D54D-723D-E11D-E9F0-23045AE1CE30}"/>
                </a:ext>
              </a:extLst>
            </p:cNvPr>
            <p:cNvSpPr txBox="1"/>
            <p:nvPr/>
          </p:nvSpPr>
          <p:spPr>
            <a:xfrm>
              <a:off x="6686939" y="4372431"/>
              <a:ext cx="12172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1790,</a:t>
              </a:r>
            </a:p>
            <a:p>
              <a:r>
                <a:rPr lang="en-US"/>
                <a:t>First Census in the USA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AA901236-8DDA-06F9-CE26-113F757AC125}"/>
                </a:ext>
              </a:extLst>
            </p:cNvPr>
            <p:cNvSpPr txBox="1"/>
            <p:nvPr/>
          </p:nvSpPr>
          <p:spPr>
            <a:xfrm>
              <a:off x="7847974" y="4230639"/>
              <a:ext cx="167793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1800s,</a:t>
              </a:r>
            </a:p>
            <a:p>
              <a:r>
                <a:rPr lang="en-US" dirty="0"/>
                <a:t>England, France, Norway,</a:t>
              </a:r>
            </a:p>
            <a:p>
              <a:endParaRPr lang="en-US" dirty="0"/>
            </a:p>
            <a:p>
              <a:r>
                <a:rPr lang="en-US" dirty="0"/>
                <a:t>1828, Australia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12684E1A-670C-62D7-CC18-826E04678528}"/>
                </a:ext>
              </a:extLst>
            </p:cNvPr>
            <p:cNvSpPr txBox="1"/>
            <p:nvPr/>
          </p:nvSpPr>
          <p:spPr>
            <a:xfrm>
              <a:off x="11470274" y="4248439"/>
              <a:ext cx="167793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Today, most countries have census data (except for a very few exceptions)</a:t>
              </a:r>
            </a:p>
          </p:txBody>
        </p:sp>
      </p:grp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C3A13FC2-EB03-BD3D-257C-BA9A1A8AA6D5}"/>
              </a:ext>
            </a:extLst>
          </p:cNvPr>
          <p:cNvCxnSpPr>
            <a:cxnSpLocks/>
          </p:cNvCxnSpPr>
          <p:nvPr/>
        </p:nvCxnSpPr>
        <p:spPr>
          <a:xfrm>
            <a:off x="2150540" y="3597384"/>
            <a:ext cx="9342522" cy="67201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7B54CCB-C90B-33B1-335F-A69C1A0B6EA9}"/>
              </a:ext>
            </a:extLst>
          </p:cNvPr>
          <p:cNvSpPr txBox="1"/>
          <p:nvPr/>
        </p:nvSpPr>
        <p:spPr>
          <a:xfrm>
            <a:off x="3271335" y="3608278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1947,</a:t>
            </a:r>
          </a:p>
          <a:p>
            <a:r>
              <a:rPr lang="en-US" dirty="0"/>
              <a:t>Roper Center first social science data archive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EF5752F-3F6C-F789-BA53-FA270E16F5F1}"/>
              </a:ext>
            </a:extLst>
          </p:cNvPr>
          <p:cNvSpPr txBox="1"/>
          <p:nvPr/>
        </p:nvSpPr>
        <p:spPr>
          <a:xfrm>
            <a:off x="1690052" y="3607559"/>
            <a:ext cx="152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1924,</a:t>
            </a:r>
          </a:p>
          <a:p>
            <a:r>
              <a:rPr lang="en-US" dirty="0" err="1"/>
              <a:t>Odum</a:t>
            </a:r>
            <a:r>
              <a:rPr lang="en-US" dirty="0"/>
              <a:t> Institute, first social science research center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802C6D6-D0D7-6B60-FFB1-D0358F154A12}"/>
              </a:ext>
            </a:extLst>
          </p:cNvPr>
          <p:cNvSpPr txBox="1"/>
          <p:nvPr/>
        </p:nvSpPr>
        <p:spPr>
          <a:xfrm>
            <a:off x="4617751" y="3627278"/>
            <a:ext cx="14979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1960s,</a:t>
            </a:r>
          </a:p>
          <a:p>
            <a:r>
              <a:rPr lang="en-US" dirty="0"/>
              <a:t>ICPSR social science data archive</a:t>
            </a:r>
          </a:p>
          <a:p>
            <a:br>
              <a:rPr lang="en-US" dirty="0"/>
            </a:br>
            <a:r>
              <a:rPr lang="en-US" dirty="0"/>
              <a:t>UK Data Archive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49AC4BC-26E2-A628-6835-261E7F8FAD4C}"/>
              </a:ext>
            </a:extLst>
          </p:cNvPr>
          <p:cNvSpPr txBox="1"/>
          <p:nvPr/>
        </p:nvSpPr>
        <p:spPr>
          <a:xfrm>
            <a:off x="9897030" y="3651009"/>
            <a:ext cx="22292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2006,</a:t>
            </a:r>
          </a:p>
          <a:p>
            <a:r>
              <a:rPr lang="en-US" dirty="0"/>
              <a:t>IQSS, Harvard </a:t>
            </a:r>
            <a:r>
              <a:rPr lang="en-US" dirty="0" err="1"/>
              <a:t>Dataverse</a:t>
            </a:r>
            <a:r>
              <a:rPr lang="en-US" dirty="0"/>
              <a:t>: Sharing social science research data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79194A0C-97DA-5557-8C15-1D2609CF5894}"/>
              </a:ext>
            </a:extLst>
          </p:cNvPr>
          <p:cNvCxnSpPr>
            <a:cxnSpLocks/>
          </p:cNvCxnSpPr>
          <p:nvPr/>
        </p:nvCxnSpPr>
        <p:spPr>
          <a:xfrm>
            <a:off x="9324532" y="5575464"/>
            <a:ext cx="2319183" cy="0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DF107BB-6965-8840-2A56-DA33B505CD8D}"/>
              </a:ext>
            </a:extLst>
          </p:cNvPr>
          <p:cNvSpPr txBox="1"/>
          <p:nvPr/>
        </p:nvSpPr>
        <p:spPr>
          <a:xfrm>
            <a:off x="8189726" y="5664427"/>
            <a:ext cx="3919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e.g., social media, news, web scraping satellite, sensors, administrative data, business data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7BA484A-32C4-0013-BF88-1D1E2A980843}"/>
              </a:ext>
            </a:extLst>
          </p:cNvPr>
          <p:cNvSpPr txBox="1"/>
          <p:nvPr/>
        </p:nvSpPr>
        <p:spPr>
          <a:xfrm>
            <a:off x="7247092" y="3637141"/>
            <a:ext cx="1497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1990s,</a:t>
            </a:r>
          </a:p>
          <a:p>
            <a:r>
              <a:rPr lang="en-US" dirty="0"/>
              <a:t>Australian social science data archive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305381F-5915-545B-2FBE-AB3998669978}"/>
              </a:ext>
            </a:extLst>
          </p:cNvPr>
          <p:cNvSpPr txBox="1"/>
          <p:nvPr/>
        </p:nvSpPr>
        <p:spPr>
          <a:xfrm>
            <a:off x="8917506" y="1296273"/>
            <a:ext cx="13369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1853,</a:t>
            </a:r>
          </a:p>
          <a:p>
            <a:r>
              <a:rPr lang="en-US" dirty="0"/>
              <a:t>Chile passes the first Census Law in South America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6D38CA7C-4D91-DD36-D26B-6DB4FAD36435}"/>
              </a:ext>
            </a:extLst>
          </p:cNvPr>
          <p:cNvSpPr txBox="1"/>
          <p:nvPr/>
        </p:nvSpPr>
        <p:spPr>
          <a:xfrm>
            <a:off x="5962285" y="3597384"/>
            <a:ext cx="152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1970s,</a:t>
            </a:r>
          </a:p>
          <a:p>
            <a:r>
              <a:rPr lang="en-US" dirty="0"/>
              <a:t>IASSIST</a:t>
            </a:r>
          </a:p>
          <a:p>
            <a:endParaRPr lang="en-US" dirty="0"/>
          </a:p>
          <a:p>
            <a:r>
              <a:rPr lang="en-US" dirty="0"/>
              <a:t>CESSDA (UKDA, ZA, DDA, NSD, BASS, ADPSS, Steinmetz)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35DD77D-E43C-834A-193C-E2D016B13BEE}"/>
              </a:ext>
            </a:extLst>
          </p:cNvPr>
          <p:cNvSpPr txBox="1"/>
          <p:nvPr/>
        </p:nvSpPr>
        <p:spPr>
          <a:xfrm>
            <a:off x="7683337" y="3180178"/>
            <a:ext cx="415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Surveys, interviews, experimental data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3DD600-1079-1657-BB3D-69E7B55404BF}"/>
              </a:ext>
            </a:extLst>
          </p:cNvPr>
          <p:cNvSpPr txBox="1"/>
          <p:nvPr/>
        </p:nvSpPr>
        <p:spPr>
          <a:xfrm>
            <a:off x="8624764" y="3651009"/>
            <a:ext cx="1248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1991,</a:t>
            </a:r>
          </a:p>
          <a:p>
            <a:r>
              <a:rPr lang="en-US" dirty="0"/>
              <a:t>IPUMS,</a:t>
            </a:r>
          </a:p>
          <a:p>
            <a:r>
              <a:rPr lang="en-US" dirty="0"/>
              <a:t>Largest microdata database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3E2DB9A-FF6F-7BAB-C86F-AA5ADA836804}"/>
              </a:ext>
            </a:extLst>
          </p:cNvPr>
          <p:cNvSpPr txBox="1">
            <a:spLocks/>
          </p:cNvSpPr>
          <p:nvPr/>
        </p:nvSpPr>
        <p:spPr>
          <a:xfrm>
            <a:off x="19696" y="95770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baseline="0">
                <a:solidFill>
                  <a:srgbClr val="12448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From Quantitative Social Science …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F0CC256-F4F7-6156-07CC-99BFF898282F}"/>
              </a:ext>
            </a:extLst>
          </p:cNvPr>
          <p:cNvSpPr txBox="1"/>
          <p:nvPr/>
        </p:nvSpPr>
        <p:spPr>
          <a:xfrm>
            <a:off x="1706869" y="729530"/>
            <a:ext cx="6176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Census Data and National Statistics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AF770F4-2A73-10F2-1AC1-B96269F1EE79}"/>
              </a:ext>
            </a:extLst>
          </p:cNvPr>
          <p:cNvSpPr txBox="1"/>
          <p:nvPr/>
        </p:nvSpPr>
        <p:spPr>
          <a:xfrm>
            <a:off x="1613520" y="3119505"/>
            <a:ext cx="6576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Data archives, repositories &amp; statistical models</a:t>
            </a:r>
          </a:p>
        </p:txBody>
      </p:sp>
    </p:spTree>
    <p:extLst>
      <p:ext uri="{BB962C8B-B14F-4D97-AF65-F5344CB8AC3E}">
        <p14:creationId xmlns:p14="http://schemas.microsoft.com/office/powerpoint/2010/main" val="3988928927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59706</TotalTime>
  <Words>2296</Words>
  <Application>Microsoft Macintosh PowerPoint</Application>
  <PresentationFormat>Panorámica</PresentationFormat>
  <Paragraphs>304</Paragraphs>
  <Slides>39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Harding</vt:lpstr>
      <vt:lpstr>PT Serif</vt:lpstr>
      <vt:lpstr>TeXGyreTermesX</vt:lpstr>
      <vt:lpstr>Wingdings</vt:lpstr>
      <vt:lpstr>Diseño personalizado</vt:lpstr>
      <vt:lpstr> COMPUTATIONAL SOCIAL SCIENCES The New Program for Computational Social Sciences @BSC  </vt:lpstr>
      <vt:lpstr>1.Computational Social Sciences? 2. The New Program on Computational Social Sciences  </vt:lpstr>
      <vt:lpstr>Computational Social Sciences?</vt:lpstr>
      <vt:lpstr>U.S. Library of Congress Classification:  Social Sciences</vt:lpstr>
      <vt:lpstr>Wikipedia</vt:lpstr>
      <vt:lpstr>Presentación de PowerPoint</vt:lpstr>
      <vt:lpstr>The new program at BSC uses the EC category: Social Sciences and Humanities</vt:lpstr>
      <vt:lpstr>Computational Social Sciences?</vt:lpstr>
      <vt:lpstr>Presentación de PowerPoint</vt:lpstr>
      <vt:lpstr>… to Computational Social Science</vt:lpstr>
      <vt:lpstr>A century of Modeling in social science:  Most widely used is linear regression</vt:lpstr>
      <vt:lpstr>Methodology Analysis in Science:  Linear Models are hegemonic among Social Sciences </vt:lpstr>
      <vt:lpstr>Recent Methods in Computational Social Science</vt:lpstr>
      <vt:lpstr>Text as Data in Social Sciences</vt:lpstr>
      <vt:lpstr>Presentación de PowerPoint</vt:lpstr>
      <vt:lpstr>Presentación de PowerPoint</vt:lpstr>
      <vt:lpstr>Presentación de PowerPoint</vt:lpstr>
      <vt:lpstr>Using resumes for economic analysis of labor market</vt:lpstr>
      <vt:lpstr>Agent-Based Modeling in Economics &amp; Social Behavior</vt:lpstr>
      <vt:lpstr>Modeling Cities and Social Behavior as Complex Systems</vt:lpstr>
      <vt:lpstr>Independent of the quantitative methods, computational Sciences ought to be scientific</vt:lpstr>
      <vt:lpstr>“The Science in Social Science”</vt:lpstr>
      <vt:lpstr>The Why in Social Science: Causal Inference</vt:lpstr>
      <vt:lpstr>Evolution of Causal Inference in Social Science</vt:lpstr>
      <vt:lpstr>ML/AI and Causal Inference?</vt:lpstr>
      <vt:lpstr>The New Computational Social Science Program at the Barcelona Supercomputing Center</vt:lpstr>
      <vt:lpstr>Presentación de PowerPoint</vt:lpstr>
      <vt:lpstr>Access to MareNostrum 5</vt:lpstr>
      <vt:lpstr>Access to Data exploitation services</vt:lpstr>
      <vt:lpstr>BSC is also a Research Organization</vt:lpstr>
      <vt:lpstr>Program´s Vision</vt:lpstr>
      <vt:lpstr>Program´s Strategy</vt:lpstr>
      <vt:lpstr>Program´s Research Projects and Methods </vt:lpstr>
      <vt:lpstr>Initial Research Projects (i)</vt:lpstr>
      <vt:lpstr>Initial Research Projects (ii)</vt:lpstr>
      <vt:lpstr>A big part of computational social science is about the data </vt:lpstr>
      <vt:lpstr>Tools and Services,  for Reproducibility and FAIR, Responsible use of Data</vt:lpstr>
      <vt:lpstr>The need for a Social Science Data Repository in Spain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Gemma Ribas</dc:creator>
  <cp:lastModifiedBy>Merce Crosas</cp:lastModifiedBy>
  <cp:revision>550</cp:revision>
  <dcterms:created xsi:type="dcterms:W3CDTF">2019-06-06T09:57:11Z</dcterms:created>
  <dcterms:modified xsi:type="dcterms:W3CDTF">2024-01-18T15:42:27Z</dcterms:modified>
</cp:coreProperties>
</file>