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2" r:id="rId3"/>
    <p:sldId id="283" r:id="rId4"/>
    <p:sldId id="284" r:id="rId5"/>
    <p:sldId id="286" r:id="rId6"/>
    <p:sldId id="287" r:id="rId7"/>
    <p:sldId id="288" r:id="rId8"/>
    <p:sldId id="289" r:id="rId9"/>
    <p:sldId id="290" r:id="rId10"/>
    <p:sldId id="29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1"/>
    <p:restoredTop sz="96327"/>
  </p:normalViewPr>
  <p:slideViewPr>
    <p:cSldViewPr snapToGrid="0">
      <p:cViewPr varScale="1">
        <p:scale>
          <a:sx n="99" d="100"/>
          <a:sy n="99" d="100"/>
        </p:scale>
        <p:origin x="10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CBBCD-639A-F14F-AEB4-8F35C3DD6A45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AF81C-AD26-2F49-929E-5D2962EAF2AD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3139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05EA8-42CE-670C-97DD-4E737A466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0AD0798-E8A9-D6B6-C200-5956FB497B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CA18382-4CC8-8467-48E1-1914005475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20BC07-BF0A-3572-D937-117E56A5E3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C9FE3-18D2-544E-857A-2D1DD70834DA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28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20E32D-42F2-2637-55FC-CEB30F74F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CE42B09-BC5D-95BA-4DAD-28DF68F769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02889BB-0ABA-5FF5-22AC-4BE267F6DB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BF56E3-BF8B-3268-0D62-0B83878F9E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C9FE3-18D2-544E-857A-2D1DD70834DA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6749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49975-4EFE-9A11-6D8D-3BEB2D2B6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EF7872D-ADF6-8A92-4143-CF2A48F557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84F4170-93A7-CF43-FC5C-434C72BBA4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31C70A-A224-1718-48BC-28FC9B2CF8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9C9FE3-18D2-544E-857A-2D1DD70834DA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0741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61B60-C470-0C74-8905-B3F3F70D1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E3D082-F0E9-C335-4DF3-2071CEA12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723F8-4F71-158A-3BC7-32FABFAB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0378E0-5751-E916-93B3-DCCEAC61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7785F3-5BD8-84D3-097D-CC5EB94BB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972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9515B-DE4D-F842-0BD7-9C53F539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191920-CBD2-654D-53C0-120D9BD7D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A4B1CE-F7DB-5A54-89EB-C3B777EB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1A114-7E14-2026-4F29-75AEF7E4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140E6-03DB-E251-C4AB-21F87E0A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2504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01363E-E54A-EEF6-A24C-DA32454F9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E66FE2-1437-9606-62A1-1FA75A228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AAA5F-C775-A296-CD65-4C31005C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DDA327-69A4-5290-39CA-AA22B2A7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3BCEF6-5368-F4D6-4E72-8787EBA7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180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B486C-F076-6F2C-B634-251FBFD8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A7746A-1E9D-2653-D0AA-5334092D0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ACF733-5669-19BD-235D-2A171BAF6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A5B04E-C76A-7F44-263A-789A4594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6664E-6F9A-3544-FF98-8ACA5D13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240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437B3-3F29-04DD-8058-503F5639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BCCAC4-2E24-4352-0520-A3C81AC03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C5B5D-7DC4-D5A6-BA90-A038131E8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C74227-5697-00BF-5DA1-BE79A519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E25F2D-9B32-2360-DBAA-4A0109BF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1100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ED26D-25FE-973F-C428-214E9ED99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0B493F-9521-08AB-541B-E3691CA0B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11AA80-AB07-E85B-0106-707C41C41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55E11C-D8C7-5D0F-833C-E94A25B57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F7423C-95EB-B5B0-C164-05832DEAF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BFD982-2863-3D9B-8AE8-B4BBFD7D9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2883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135FF-6AC1-0A47-D2D0-04D3298E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8236B2-AAAD-527E-2B7B-8BEABCE78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93FA9A-CE87-9F59-9618-66826464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CBA622-608D-F469-C413-00B3C91F2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B71B51-E8D1-3562-9B19-5346E96EC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081E25-4F6B-347F-9775-82EC309B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D8AEC6-E8F6-69E3-DA3F-F462241A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D51771-F2D4-37E1-F7C3-C228C853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5368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D79AF-580B-96D2-2E03-7930C332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D58693-11C6-C0C0-ADED-C34D4D6D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532153-48A4-1C6B-0C82-CCED6E1C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0EF5FF0-D1AD-B014-B1CE-16F6D4F63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153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DB8C3F-0B00-ADE0-76D5-5F5B766D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ABA503-28AD-8FEA-96C3-92FE5F6E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E37041-59BC-0A35-34C0-6CA30F4B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9673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596B6-8E28-0AB5-99D4-D5C88606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4A70A8-EDF2-434D-E39E-BE93F3228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286F53-6B03-870E-CA0F-F48ACAFF7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A44FF7-3D56-A496-3123-62A71F72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109C3E-EB8A-5311-274E-3394FB88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BC4F65-32D9-34FD-FF5E-67F23636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630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DCAA6-4BB1-6B78-3DD8-CB0EE105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F3FA32-7A80-73D4-C0BD-3352154202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E0C359-2FF7-3E33-48C8-117ACBC9E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02E406-A6B7-56D3-B910-2DEE2385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54BCCA-A8CC-2575-85D2-211EBA37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4C6848-A2AC-8D3C-BCE8-9F5F6B28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8773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A0514A-BAF6-6891-21A8-17C585C02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4D23D9-1C67-C722-B034-0A2540EC4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DDAA7-CC43-33A0-6244-D130BB32C9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A65C-BEC3-A14E-99E1-B9AC0F0A1810}" type="datetimeFigureOut">
              <a:rPr lang="ca-ES" smtClean="0"/>
              <a:t>7/4/2025</a:t>
            </a:fld>
            <a:endParaRPr lang="ca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291C3C-158A-8BDC-3BF8-200EF205B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56F9A8-B033-B2F7-6A9B-F5481DB70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E93A-8CAA-D245-BAF4-750A3FC60D96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230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DF9F43-61E9-44CA-6910-268259E921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40" b="110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10B5887B-09D2-CAA8-4C2B-CBE9A300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ASSEMBLEA GENERAL ORDINÀRIA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B5EB4A-964E-F6B3-BD54-2853B0946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8 ABRIL 2025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1CA8BC7-A3C3-7145-497C-2F733DD23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6105" y="78607"/>
            <a:ext cx="2244867" cy="147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40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B0D16-8AB0-1247-1782-D65B41DD7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22284B0-F844-BB60-57F5-FB0D6D2BC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153339"/>
              </p:ext>
            </p:extLst>
          </p:nvPr>
        </p:nvGraphicFramePr>
        <p:xfrm>
          <a:off x="643466" y="372010"/>
          <a:ext cx="10905067" cy="611398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7954948">
                  <a:extLst>
                    <a:ext uri="{9D8B030D-6E8A-4147-A177-3AD203B41FA5}">
                      <a16:colId xmlns:a16="http://schemas.microsoft.com/office/drawing/2014/main" val="222904913"/>
                    </a:ext>
                  </a:extLst>
                </a:gridCol>
                <a:gridCol w="2950119">
                  <a:extLst>
                    <a:ext uri="{9D8B030D-6E8A-4147-A177-3AD203B41FA5}">
                      <a16:colId xmlns:a16="http://schemas.microsoft.com/office/drawing/2014/main" val="2484694182"/>
                    </a:ext>
                  </a:extLst>
                </a:gridCol>
              </a:tblGrid>
              <a:tr h="1626990">
                <a:tc>
                  <a:txBody>
                    <a:bodyPr/>
                    <a:lstStyle/>
                    <a:p>
                      <a:pPr algn="l" fontAlgn="b"/>
                      <a:r>
                        <a:rPr lang="es-ES" sz="38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TRESORERIA (suma </a:t>
                      </a:r>
                      <a:r>
                        <a:rPr lang="es-ES" sz="3800" b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comptes</a:t>
                      </a:r>
                      <a:r>
                        <a:rPr lang="es-ES" sz="38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3800" b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bancaris</a:t>
                      </a:r>
                      <a:r>
                        <a:rPr lang="es-ES" sz="38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 a 31 de desembre de cada </a:t>
                      </a:r>
                      <a:r>
                        <a:rPr lang="es-ES" sz="3800" b="1" u="none" strike="noStrike" cap="none" spc="0" dirty="0" err="1">
                          <a:solidFill>
                            <a:schemeClr val="tx1"/>
                          </a:solidFill>
                          <a:effectLst/>
                        </a:rPr>
                        <a:t>any</a:t>
                      </a:r>
                      <a:r>
                        <a:rPr lang="es-ES" sz="38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38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38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ES" sz="38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15307"/>
                  </a:ext>
                </a:extLst>
              </a:tr>
              <a:tr h="897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es-ES" sz="2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66.571 €</a:t>
                      </a:r>
                      <a:endParaRPr lang="es-ES" sz="2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85770"/>
                  </a:ext>
                </a:extLst>
              </a:tr>
              <a:tr h="897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es-ES" sz="2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92.265 €</a:t>
                      </a:r>
                      <a:endParaRPr lang="es-ES" sz="2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960880"/>
                  </a:ext>
                </a:extLst>
              </a:tr>
              <a:tr h="897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es-ES" sz="2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55.931 €</a:t>
                      </a:r>
                      <a:endParaRPr lang="es-ES" sz="2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71671"/>
                  </a:ext>
                </a:extLst>
              </a:tr>
              <a:tr h="897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es-ES" sz="29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76.906 €</a:t>
                      </a:r>
                      <a:endParaRPr lang="es-ES" sz="29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3214" marR="22800" marT="43775" marB="32831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316637"/>
                  </a:ext>
                </a:extLst>
              </a:tr>
              <a:tr h="8973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153214" marR="22800" marT="43775" marB="328316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9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127.656 €</a:t>
                      </a:r>
                    </a:p>
                  </a:txBody>
                  <a:tcPr marL="153214" marR="22800" marT="43775" marB="328316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19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38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E00D409-C3D0-5386-15ED-C9B17BEFE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COMPTES 2024 i PRESSUPOST 2025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B5F07B-8C54-25F4-C82F-B72088FF1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COLPIS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01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CF35E4-F03F-F81C-E7CE-D013798CC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48DCC-7A75-A8B2-A25B-D8899661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Executat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E0AE5DE2-96E0-A86A-1566-3699D0994CB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866387" y="416427"/>
          <a:ext cx="3564560" cy="51189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 431.699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err="1">
                          <a:effectLst/>
                        </a:rPr>
                        <a:t>Qüotes</a:t>
                      </a:r>
                      <a:r>
                        <a:rPr lang="es-ES" sz="1400" b="1" u="none" strike="noStrike">
                          <a:effectLst/>
                        </a:rPr>
                        <a:t> </a:t>
                      </a:r>
                      <a:r>
                        <a:rPr lang="es-ES" sz="1400" b="1" u="none" strike="noStrike" err="1">
                          <a:effectLst/>
                        </a:rPr>
                        <a:t>col·legials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134.473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Formació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178.427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Cursos propis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26.339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Cursos a mida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54.435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75.671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Oposicions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21.982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>
                          <a:effectLst/>
                        </a:rPr>
                        <a:t>Altres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6.346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43203057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Projectes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amb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112.453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581844"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0A3598D8-DF79-B3CD-FE61-15ED4B45BEE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652875" y="431023"/>
          <a:ext cx="3560762" cy="526371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12431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402.419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191.638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effectLst/>
                        </a:rPr>
                        <a:t>salaris</a:t>
                      </a:r>
                      <a:r>
                        <a:rPr lang="es-ES" sz="1400" u="none" strike="noStrike" dirty="0">
                          <a:effectLst/>
                        </a:rPr>
                        <a:t>, i </a:t>
                      </a:r>
                      <a:r>
                        <a:rPr lang="es-ES" sz="1400" u="none" strike="noStrike" dirty="0" err="1">
                          <a:effectLst/>
                        </a:rPr>
                        <a:t>ajuts</a:t>
                      </a:r>
                      <a:r>
                        <a:rPr lang="es-ES" sz="1400" u="none" strike="noStrike" dirty="0">
                          <a:effectLst/>
                        </a:rPr>
                        <a:t> a </a:t>
                      </a:r>
                      <a:r>
                        <a:rPr lang="es-ES" sz="1400" u="none" strike="noStrike" dirty="0" err="1">
                          <a:effectLst/>
                        </a:rPr>
                        <a:t>pràctiques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150.295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Seguretat</a:t>
                      </a:r>
                      <a:r>
                        <a:rPr lang="es-ES" sz="1400" u="none" strike="noStrike">
                          <a:effectLst/>
                        </a:rPr>
                        <a:t> Social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41.343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90.239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Lloguer</a:t>
                      </a:r>
                      <a:r>
                        <a:rPr lang="es-ES" sz="1400" u="none" strike="noStrike">
                          <a:effectLst/>
                        </a:rPr>
                        <a:t> </a:t>
                      </a:r>
                      <a:r>
                        <a:rPr lang="es-ES" sz="1400" u="none" strike="noStrike" err="1">
                          <a:effectLst/>
                        </a:rPr>
                        <a:t>despatx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17.124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33.775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Asses</a:t>
                      </a:r>
                      <a:r>
                        <a:rPr lang="es-ES" sz="1400" u="none" strike="noStrike">
                          <a:effectLst/>
                        </a:rPr>
                        <a:t>. </a:t>
                      </a:r>
                      <a:r>
                        <a:rPr lang="es-ES" sz="1400" u="none" strike="noStrike" err="1">
                          <a:effectLst/>
                        </a:rPr>
                        <a:t>comptable</a:t>
                      </a:r>
                      <a:r>
                        <a:rPr lang="es-ES" sz="1400" u="none" strike="noStrike">
                          <a:effectLst/>
                        </a:rPr>
                        <a:t> i laboral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10.356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5.958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Ixole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15.551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11.317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100.144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l'immobilitzat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5.191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Treballs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empreses.Aprovi</a:t>
                      </a:r>
                      <a:r>
                        <a:rPr lang="es-ES" sz="1400" b="1" u="none" strike="noStrike" dirty="0">
                          <a:effectLst/>
                        </a:rPr>
                        <a:t>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3.890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RESULTAT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+29.280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46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76DE8-989E-4CD6-F308-5CBBC5F4C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85DA87-1951-7996-A930-AA1EC6923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69224"/>
              </p:ext>
            </p:extLst>
          </p:nvPr>
        </p:nvGraphicFramePr>
        <p:xfrm>
          <a:off x="1822937" y="668214"/>
          <a:ext cx="8546125" cy="5521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573">
                  <a:extLst>
                    <a:ext uri="{9D8B030D-6E8A-4147-A177-3AD203B41FA5}">
                      <a16:colId xmlns:a16="http://schemas.microsoft.com/office/drawing/2014/main" val="119053426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1594001037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2103230168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1719489077"/>
                    </a:ext>
                  </a:extLst>
                </a:gridCol>
                <a:gridCol w="1248138">
                  <a:extLst>
                    <a:ext uri="{9D8B030D-6E8A-4147-A177-3AD203B41FA5}">
                      <a16:colId xmlns:a16="http://schemas.microsoft.com/office/drawing/2014/main" val="261599105"/>
                    </a:ext>
                  </a:extLst>
                </a:gridCol>
              </a:tblGrid>
              <a:tr h="681423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COMPARATIVA COMPTES </a:t>
                      </a:r>
                    </a:p>
                    <a:p>
                      <a:pPr algn="l" fontAlgn="b"/>
                      <a:r>
                        <a:rPr lang="es-ES" sz="1800" b="1" u="none" strike="noStrike" dirty="0">
                          <a:effectLst/>
                        </a:rPr>
                        <a:t>2023-2022-2021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511498164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u="none" strike="noStrike" dirty="0">
                          <a:effectLst/>
                        </a:rPr>
                        <a:t>2023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u="none" strike="noStrike" dirty="0">
                          <a:effectLst/>
                        </a:rPr>
                        <a:t>2022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u="none" strike="noStrike" dirty="0">
                          <a:effectLst/>
                        </a:rPr>
                        <a:t>2021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2453603350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u="none" strike="noStrike" dirty="0">
                          <a:effectLst/>
                        </a:rPr>
                        <a:t>INGRESSOS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431.699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308.963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296.168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272.255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1764139490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Qüotes col·legials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134.473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132.387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138.412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131.858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2548502896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Formació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178.427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134.759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147.719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108.709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135341016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Altres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6.346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4.680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5.037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29.488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877937597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 err="1">
                          <a:effectLst/>
                        </a:rPr>
                        <a:t>Subvencions</a:t>
                      </a:r>
                      <a:r>
                        <a:rPr lang="es-ES" sz="1500" u="none" strike="noStrike" dirty="0">
                          <a:effectLst/>
                        </a:rPr>
                        <a:t> per a </a:t>
                      </a:r>
                      <a:r>
                        <a:rPr lang="es-ES" sz="1500" u="none" strike="noStrike" dirty="0" err="1">
                          <a:effectLst/>
                        </a:rPr>
                        <a:t>projectes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112.453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37.137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5.000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2.200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818226216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2802965310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1410267313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u="none" strike="noStrike" dirty="0">
                          <a:effectLst/>
                        </a:rPr>
                        <a:t>DESPESES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402.419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327.066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302.428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276.290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1671653771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Despeses de personal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191.638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174.802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149.984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129.995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4074112775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Despeses d'explotació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90.239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81.095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78.862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102.481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475278879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Docents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100.144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71.169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73.582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41.420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2050857419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Personal </a:t>
                      </a:r>
                      <a:r>
                        <a:rPr lang="es-ES" sz="1500" u="none" strike="noStrike" dirty="0" err="1">
                          <a:effectLst/>
                        </a:rPr>
                        <a:t>gestió</a:t>
                      </a:r>
                      <a:r>
                        <a:rPr lang="es-ES" sz="1500" u="none" strike="noStrike" dirty="0">
                          <a:effectLst/>
                        </a:rPr>
                        <a:t> de </a:t>
                      </a:r>
                      <a:r>
                        <a:rPr lang="es-ES" sz="1500" u="none" strike="noStrike" dirty="0" err="1">
                          <a:effectLst/>
                        </a:rPr>
                        <a:t>projectes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11.317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.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.</a:t>
                      </a:r>
                      <a:endParaRPr lang="es-ES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2636101470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Amortització de l'immobilitzat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5.191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4.306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2.394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4067197828"/>
                  </a:ext>
                </a:extLst>
              </a:tr>
              <a:tr h="320408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>
                          <a:effectLst/>
                        </a:rPr>
                        <a:t> </a:t>
                      </a:r>
                      <a:endParaRPr lang="es-E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15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 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1473191862"/>
                  </a:ext>
                </a:extLst>
              </a:tr>
              <a:tr h="30131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u="none" strike="noStrike" dirty="0">
                          <a:effectLst/>
                        </a:rPr>
                        <a:t>RESULTAT</a:t>
                      </a:r>
                      <a:endParaRPr lang="es-E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+29.280</a:t>
                      </a: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-23.294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-10.566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u="none" strike="noStrike" dirty="0">
                          <a:effectLst/>
                        </a:rPr>
                        <a:t>-4.035</a:t>
                      </a:r>
                      <a:endParaRPr lang="es-E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6" marR="8786" marT="8786" marB="0" anchor="b"/>
                </a:tc>
                <a:extLst>
                  <a:ext uri="{0D108BD9-81ED-4DB2-BD59-A6C34878D82A}">
                    <a16:rowId xmlns:a16="http://schemas.microsoft.com/office/drawing/2014/main" val="392176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56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DC9F5-CC94-371E-5412-1BD675354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B88DB-D145-482A-2565-54E39088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Comparativa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Pressupostat</a:t>
            </a:r>
            <a:r>
              <a:rPr lang="en-US" sz="2600" dirty="0">
                <a:solidFill>
                  <a:srgbClr val="FFFFFF"/>
                </a:solidFill>
              </a:rPr>
              <a:t>/</a:t>
            </a:r>
            <a:r>
              <a:rPr lang="en-US" sz="2600" dirty="0" err="1">
                <a:solidFill>
                  <a:srgbClr val="FFFFFF"/>
                </a:solidFill>
              </a:rPr>
              <a:t>Executat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Ingressos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9078244-E515-AB06-7515-F267D5476D4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866387" y="416427"/>
          <a:ext cx="3564560" cy="51189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 PRESSUPOSTATS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 405.000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err="1">
                          <a:effectLst/>
                        </a:rPr>
                        <a:t>Qüotes</a:t>
                      </a:r>
                      <a:r>
                        <a:rPr lang="es-ES" sz="1400" b="1" u="none" strike="noStrike">
                          <a:effectLst/>
                        </a:rPr>
                        <a:t> </a:t>
                      </a:r>
                      <a:r>
                        <a:rPr lang="es-ES" sz="1400" b="1" u="none" strike="noStrike" err="1">
                          <a:effectLst/>
                        </a:rPr>
                        <a:t>col·legials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130.600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Formació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Cursos propis (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F.Continuada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Formació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a mida (DEL)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solidFill>
                            <a:schemeClr val="tx1"/>
                          </a:solidFill>
                          <a:effectLst/>
                        </a:rPr>
                        <a:t>Oposicions</a:t>
                      </a:r>
                      <a:endParaRPr lang="es-ES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Formació</a:t>
                      </a: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ocupacional (FOAP)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067009769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70.000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58184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4.400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  <p:graphicFrame>
        <p:nvGraphicFramePr>
          <p:cNvPr id="8" name="Marcador de contenido 4">
            <a:extLst>
              <a:ext uri="{FF2B5EF4-FFF2-40B4-BE49-F238E27FC236}">
                <a16:creationId xmlns:a16="http://schemas.microsoft.com/office/drawing/2014/main" id="{EFA1ADFD-7907-8F8D-2173-225B9769057A}"/>
              </a:ext>
            </a:extLst>
          </p:cNvPr>
          <p:cNvGraphicFramePr>
            <a:graphicFrameLocks/>
          </p:cNvGraphicFramePr>
          <p:nvPr/>
        </p:nvGraphicFramePr>
        <p:xfrm>
          <a:off x="7664662" y="439874"/>
          <a:ext cx="3564560" cy="51189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 EXECUTATS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 431.699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err="1">
                          <a:effectLst/>
                        </a:rPr>
                        <a:t>Qüotes</a:t>
                      </a:r>
                      <a:r>
                        <a:rPr lang="es-ES" sz="1400" b="1" u="none" strike="noStrike">
                          <a:effectLst/>
                        </a:rPr>
                        <a:t> </a:t>
                      </a:r>
                      <a:r>
                        <a:rPr lang="es-ES" sz="1400" b="1" u="none" strike="noStrike" err="1">
                          <a:effectLst/>
                        </a:rPr>
                        <a:t>col·legials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134.473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Formació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178.427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Cursos propis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26.339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Cursos a mida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54.435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75.671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Oposicions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21.982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43203057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Projectes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amb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112.453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58184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6.346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46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B7127-ED6E-9E65-C3C1-1EC75A703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F557F-3444-82C8-D68E-043792DCA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Comparativa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Pressupostat</a:t>
            </a:r>
            <a:r>
              <a:rPr lang="en-US" sz="2600" dirty="0">
                <a:solidFill>
                  <a:srgbClr val="FFFFFF"/>
                </a:solidFill>
              </a:rPr>
              <a:t>/</a:t>
            </a:r>
            <a:r>
              <a:rPr lang="en-US" sz="2600" dirty="0" err="1">
                <a:solidFill>
                  <a:srgbClr val="FFFFFF"/>
                </a:solidFill>
              </a:rPr>
              <a:t>Executat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</a:t>
            </a:r>
            <a:b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Despeses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CDAFF53-50CA-9388-A2CA-B9550010396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346966" y="431023"/>
          <a:ext cx="3560762" cy="526371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12431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 PRESSUPOSTAT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405.000</a:t>
                      </a:r>
                      <a:endParaRPr lang="es-E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(*)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184.000</a:t>
                      </a:r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salaris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139.000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Seguretat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Social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89.000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Lloguer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despatx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Asses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comptable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laboral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6.500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Ixole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11.500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Projecte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europeu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iMonitor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 99.000</a:t>
                      </a:r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l'immobilitzat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RESULTAT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</a:tbl>
          </a:graphicData>
        </a:graphic>
      </p:graphicFrame>
      <p:graphicFrame>
        <p:nvGraphicFramePr>
          <p:cNvPr id="8" name="Marcador de contenido 5">
            <a:extLst>
              <a:ext uri="{FF2B5EF4-FFF2-40B4-BE49-F238E27FC236}">
                <a16:creationId xmlns:a16="http://schemas.microsoft.com/office/drawing/2014/main" id="{BC8D9D84-C209-1F76-7008-45F9CE5E80D0}"/>
              </a:ext>
            </a:extLst>
          </p:cNvPr>
          <p:cNvGraphicFramePr>
            <a:graphicFrameLocks/>
          </p:cNvGraphicFramePr>
          <p:nvPr/>
        </p:nvGraphicFramePr>
        <p:xfrm>
          <a:off x="8274198" y="440015"/>
          <a:ext cx="3560762" cy="526371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12431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 EXECUTAT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402.419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191.638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effectLst/>
                        </a:rPr>
                        <a:t>salaris</a:t>
                      </a:r>
                      <a:r>
                        <a:rPr lang="es-ES" sz="1400" u="none" strike="noStrike" dirty="0">
                          <a:effectLst/>
                        </a:rPr>
                        <a:t>, i </a:t>
                      </a:r>
                      <a:r>
                        <a:rPr lang="es-ES" sz="1400" u="none" strike="noStrike" dirty="0" err="1">
                          <a:effectLst/>
                        </a:rPr>
                        <a:t>ajuts</a:t>
                      </a:r>
                      <a:r>
                        <a:rPr lang="es-ES" sz="1400" u="none" strike="noStrike" dirty="0">
                          <a:effectLst/>
                        </a:rPr>
                        <a:t> a </a:t>
                      </a:r>
                      <a:r>
                        <a:rPr lang="es-ES" sz="1400" u="none" strike="noStrike" dirty="0" err="1">
                          <a:effectLst/>
                        </a:rPr>
                        <a:t>pràctiques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150.295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Seguretat</a:t>
                      </a:r>
                      <a:r>
                        <a:rPr lang="es-ES" sz="1400" u="none" strike="noStrike">
                          <a:effectLst/>
                        </a:rPr>
                        <a:t> Social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41.343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90.239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Lloguer</a:t>
                      </a:r>
                      <a:r>
                        <a:rPr lang="es-ES" sz="1400" u="none" strike="noStrike">
                          <a:effectLst/>
                        </a:rPr>
                        <a:t> </a:t>
                      </a:r>
                      <a:r>
                        <a:rPr lang="es-ES" sz="1400" u="none" strike="noStrike" err="1">
                          <a:effectLst/>
                        </a:rPr>
                        <a:t>despatx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17.124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33.775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Asses</a:t>
                      </a:r>
                      <a:r>
                        <a:rPr lang="es-ES" sz="1400" u="none" strike="noStrike">
                          <a:effectLst/>
                        </a:rPr>
                        <a:t>. </a:t>
                      </a:r>
                      <a:r>
                        <a:rPr lang="es-ES" sz="1400" u="none" strike="noStrike" err="1">
                          <a:effectLst/>
                        </a:rPr>
                        <a:t>comptable</a:t>
                      </a:r>
                      <a:r>
                        <a:rPr lang="es-ES" sz="1400" u="none" strike="noStrike">
                          <a:effectLst/>
                        </a:rPr>
                        <a:t> i laboral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10.356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5.958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Ixole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15.551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11.317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100.144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l'immobilitzat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5.191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Treballs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empreses.Aprovi</a:t>
                      </a:r>
                      <a:r>
                        <a:rPr lang="es-ES" sz="1400" b="1" u="none" strike="noStrike" dirty="0">
                          <a:effectLst/>
                        </a:rPr>
                        <a:t>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3.890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RESULTAT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+29.280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00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5E4C2-516B-E6ED-C128-A406C8707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F1BF5-5147-6A2D-A1C6-9542EE07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Pressupost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2025 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337833E7-2A6C-1449-4F2E-E0364F9DCAA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783511"/>
              </p:ext>
            </p:extLst>
          </p:nvPr>
        </p:nvGraphicFramePr>
        <p:xfrm>
          <a:off x="3866387" y="431417"/>
          <a:ext cx="3564560" cy="55481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413.100</a:t>
                      </a:r>
                      <a:endParaRPr lang="es-E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Qüotes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col·legials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130.000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Formació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134.000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Cursos propis (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F.Continuada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Formació a mida (DEL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altres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Oposicions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formació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067009769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E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Projecta’t</a:t>
                      </a:r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, </a:t>
                      </a:r>
                      <a:r>
                        <a:rPr lang="es-E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iMonitor</a:t>
                      </a:r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–I i II-)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144.000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101112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(</a:t>
                      </a:r>
                      <a:r>
                        <a:rPr lang="es-ES" sz="1400" b="1" u="none" strike="noStrike" dirty="0" err="1">
                          <a:effectLst/>
                        </a:rPr>
                        <a:t>FormacióDigitalització</a:t>
                      </a:r>
                      <a:r>
                        <a:rPr lang="es-ES" sz="1400" b="1" u="none" strike="noStrike" dirty="0">
                          <a:effectLst/>
                        </a:rPr>
                        <a:t>, </a:t>
                      </a:r>
                      <a:r>
                        <a:rPr lang="es-ES" sz="1400" b="1" u="none" strike="noStrike" dirty="0" err="1">
                          <a:effectLst/>
                        </a:rPr>
                        <a:t>Publicitat</a:t>
                      </a:r>
                      <a:r>
                        <a:rPr lang="es-ES" sz="1400" b="1" u="none" strike="noStrike" dirty="0">
                          <a:effectLst/>
                        </a:rPr>
                        <a:t>, TISA, </a:t>
                      </a:r>
                    </a:p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Patrocinis</a:t>
                      </a:r>
                      <a:r>
                        <a:rPr lang="es-ES" sz="1400" b="1" u="none" strike="noStrike" dirty="0">
                          <a:effectLst/>
                        </a:rPr>
                        <a:t>, </a:t>
                      </a:r>
                      <a:r>
                        <a:rPr lang="es-ES" sz="1400" b="1" u="none" strike="noStrike" dirty="0" err="1">
                          <a:effectLst/>
                        </a:rPr>
                        <a:t>Mútua</a:t>
                      </a:r>
                      <a:r>
                        <a:rPr lang="es-ES" sz="1400" b="1" u="none" strike="noStrike" dirty="0">
                          <a:effectLst/>
                        </a:rPr>
                        <a:t>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6FE91843-A192-6B3A-B729-F4A35C6A9DE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3493790"/>
              </p:ext>
            </p:extLst>
          </p:nvPr>
        </p:nvGraphicFramePr>
        <p:xfrm>
          <a:off x="7652875" y="431023"/>
          <a:ext cx="3560762" cy="560424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12431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413.100</a:t>
                      </a:r>
                      <a:endParaRPr lang="es-E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168.000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salaris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126.000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Seguretat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Social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42.000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74.950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Lloguer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despatx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19.200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Asses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comptable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laboral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6.350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Ixole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15.400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iMonitor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Projecta’t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r>
                        <a:rPr lang="es-ES" sz="1400" b="1" u="none" strike="noStrike" dirty="0">
                          <a:effectLst/>
                        </a:rPr>
                        <a:t> i </a:t>
                      </a:r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formació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62.800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Revocació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FOAP 2023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25.238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Extraordinaris</a:t>
                      </a:r>
                      <a:r>
                        <a:rPr lang="es-ES" sz="1400" b="1" u="none" strike="noStrike" dirty="0">
                          <a:effectLst/>
                        </a:rPr>
                        <a:t> (So) + </a:t>
                      </a:r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l’Immobilitzat</a:t>
                      </a:r>
                      <a:r>
                        <a:rPr lang="es-ES" sz="1400" b="1" u="none" strike="noStrike" dirty="0">
                          <a:effectLst/>
                        </a:rPr>
                        <a:t> (5000)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6.500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Estalvis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addicionals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-9.388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733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340E0-5D51-1CDB-EE51-C39FA200F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F7457-C5FD-B522-F622-401865A4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Comparativa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Executat</a:t>
            </a:r>
            <a:r>
              <a:rPr lang="en-US" sz="2600" dirty="0">
                <a:solidFill>
                  <a:srgbClr val="FFFFFF"/>
                </a:solidFill>
              </a:rPr>
              <a:t> 24 </a:t>
            </a:r>
            <a:r>
              <a:rPr lang="en-US" sz="2600" dirty="0" err="1">
                <a:solidFill>
                  <a:srgbClr val="FFFFFF"/>
                </a:solidFill>
              </a:rPr>
              <a:t>Pressupos</a:t>
            </a:r>
            <a:r>
              <a:rPr lang="en-US" sz="2600" dirty="0">
                <a:solidFill>
                  <a:srgbClr val="FFFFFF"/>
                </a:solidFill>
              </a:rPr>
              <a:t> 25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600" dirty="0">
                <a:solidFill>
                  <a:srgbClr val="FFFF00"/>
                </a:solidFill>
              </a:rPr>
            </a:br>
            <a:r>
              <a:rPr lang="en-US" sz="2600" dirty="0" err="1">
                <a:solidFill>
                  <a:srgbClr val="FFFF00"/>
                </a:solidFill>
              </a:rPr>
              <a:t>Ingressos</a:t>
            </a:r>
            <a:endParaRPr lang="en-US" sz="2600" kern="12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Marcador de contenido 4">
            <a:extLst>
              <a:ext uri="{FF2B5EF4-FFF2-40B4-BE49-F238E27FC236}">
                <a16:creationId xmlns:a16="http://schemas.microsoft.com/office/drawing/2014/main" id="{BD1A444B-FCCB-1FD2-54A7-0BE90F3DD5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0509858"/>
              </p:ext>
            </p:extLst>
          </p:nvPr>
        </p:nvGraphicFramePr>
        <p:xfrm>
          <a:off x="7758445" y="443141"/>
          <a:ext cx="3564560" cy="51441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 2025(</a:t>
                      </a:r>
                      <a:r>
                        <a:rPr lang="es-ES" sz="1600" b="1" u="none" strike="noStrike" dirty="0" err="1">
                          <a:effectLst/>
                        </a:rPr>
                        <a:t>Pressupost</a:t>
                      </a:r>
                      <a:r>
                        <a:rPr lang="es-ES" sz="1600" b="1" u="none" strike="noStrike" dirty="0">
                          <a:effectLst/>
                        </a:rPr>
                        <a:t>)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413.100</a:t>
                      </a:r>
                      <a:endParaRPr lang="es-E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Qüotes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col·legials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130.000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Formació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134.000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Cursos propis (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F.Continuada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Formació a mida (DEL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altres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Oposicions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6319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r>
                        <a:rPr lang="es-ES" sz="1400" b="1" u="none" strike="noStrike" dirty="0">
                          <a:effectLst/>
                        </a:rPr>
                        <a:t> (</a:t>
                      </a:r>
                      <a:r>
                        <a:rPr lang="es-ES" sz="1400" b="1" u="none" strike="noStrike" dirty="0" err="1">
                          <a:effectLst/>
                        </a:rPr>
                        <a:t>FormacióDigitalització</a:t>
                      </a:r>
                      <a:r>
                        <a:rPr lang="es-ES" sz="1400" b="1" u="none" strike="noStrike" dirty="0">
                          <a:effectLst/>
                        </a:rPr>
                        <a:t>, </a:t>
                      </a:r>
                      <a:r>
                        <a:rPr lang="es-ES" sz="1400" b="1" u="none" strike="noStrike" dirty="0" err="1">
                          <a:effectLst/>
                        </a:rPr>
                        <a:t>Publicitat</a:t>
                      </a:r>
                      <a:r>
                        <a:rPr lang="es-ES" sz="1400" b="1" u="none" strike="noStrike" dirty="0">
                          <a:effectLst/>
                        </a:rPr>
                        <a:t>, TISA, </a:t>
                      </a:r>
                      <a:r>
                        <a:rPr lang="es-ES" sz="1400" b="1" u="none" strike="noStrike" dirty="0" err="1">
                          <a:effectLst/>
                        </a:rPr>
                        <a:t>Patrocinis</a:t>
                      </a:r>
                      <a:r>
                        <a:rPr lang="es-ES" sz="1400" b="1" u="none" strike="noStrike" dirty="0">
                          <a:effectLst/>
                        </a:rPr>
                        <a:t>, </a:t>
                      </a:r>
                      <a:r>
                        <a:rPr lang="es-ES" sz="1400" b="1" u="none" strike="noStrike" dirty="0" err="1">
                          <a:effectLst/>
                        </a:rPr>
                        <a:t>Mútua</a:t>
                      </a:r>
                      <a:r>
                        <a:rPr lang="es-ES" sz="1400" b="1" u="none" strike="noStrike" dirty="0">
                          <a:effectLst/>
                        </a:rPr>
                        <a:t>, </a:t>
                      </a:r>
                      <a:r>
                        <a:rPr lang="es-ES" sz="1400" b="1" u="none" strike="noStrike" dirty="0" err="1">
                          <a:effectLst/>
                        </a:rPr>
                        <a:t>assegurança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finestra</a:t>
                      </a:r>
                      <a:r>
                        <a:rPr lang="es-ES" sz="1400" b="1" u="none" strike="noStrike" dirty="0">
                          <a:effectLst/>
                        </a:rPr>
                        <a:t>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067009769"/>
                  </a:ext>
                </a:extLst>
              </a:tr>
              <a:tr h="491079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E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Projecta’t</a:t>
                      </a:r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, </a:t>
                      </a:r>
                      <a:r>
                        <a:rPr lang="es-E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iMonitor</a:t>
                      </a:r>
                      <a:r>
                        <a:rPr lang="es-E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–I i II-)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144.000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566795"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4">
            <a:extLst>
              <a:ext uri="{FF2B5EF4-FFF2-40B4-BE49-F238E27FC236}">
                <a16:creationId xmlns:a16="http://schemas.microsoft.com/office/drawing/2014/main" id="{15970B6A-2B66-7F06-0FAB-56DCC68FBFC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866387" y="451596"/>
          <a:ext cx="3564560" cy="511890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5">
                  <a:extLst>
                    <a:ext uri="{9D8B030D-6E8A-4147-A177-3AD203B41FA5}">
                      <a16:colId xmlns:a16="http://schemas.microsoft.com/office/drawing/2014/main" val="2044524328"/>
                    </a:ext>
                  </a:extLst>
                </a:gridCol>
                <a:gridCol w="1075295">
                  <a:extLst>
                    <a:ext uri="{9D8B030D-6E8A-4147-A177-3AD203B41FA5}">
                      <a16:colId xmlns:a16="http://schemas.microsoft.com/office/drawing/2014/main" val="4074347523"/>
                    </a:ext>
                  </a:extLst>
                </a:gridCol>
              </a:tblGrid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1" u="none" strike="noStrike" dirty="0">
                          <a:effectLst/>
                        </a:rPr>
                        <a:t>INGRESSOS 2024 (</a:t>
                      </a:r>
                      <a:r>
                        <a:rPr lang="es-ES" sz="1600" b="1" u="none" strike="noStrike" dirty="0" err="1">
                          <a:effectLst/>
                        </a:rPr>
                        <a:t>Executat</a:t>
                      </a:r>
                      <a:r>
                        <a:rPr lang="es-ES" sz="1600" b="1" u="none" strike="noStrike" dirty="0">
                          <a:effectLst/>
                        </a:rPr>
                        <a:t>)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effectLst/>
                        </a:rPr>
                        <a:t> 431.699</a:t>
                      </a:r>
                      <a:endParaRPr lang="es-E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5071901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Qüotes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col·legials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134.473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88105100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Formació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178.427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7892728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Cursos propis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26.339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73457105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Cursos a mida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54.435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003611671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Postgraus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75.671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8514426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Oposicions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21.982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72840866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6.346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443203057"/>
                  </a:ext>
                </a:extLst>
              </a:tr>
              <a:tr h="504118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Projectes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amb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Subvencions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effectLst/>
                        </a:rPr>
                        <a:t>112.453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564335778"/>
                  </a:ext>
                </a:extLst>
              </a:tr>
              <a:tr h="581844"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61235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715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309-16E9-0EAB-6294-42EB4C146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0E700-77CF-4DD4-0498-B45E0F44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74363"/>
            <a:ext cx="2829951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rgbClr val="FFFFFF"/>
                </a:solidFill>
              </a:rPr>
              <a:t>Comparativa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 err="1">
                <a:solidFill>
                  <a:srgbClr val="FFFFFF"/>
                </a:solidFill>
              </a:rPr>
              <a:t>Executat</a:t>
            </a:r>
            <a:r>
              <a:rPr lang="en-US" sz="2600" dirty="0">
                <a:solidFill>
                  <a:srgbClr val="FFFFFF"/>
                </a:solidFill>
              </a:rPr>
              <a:t> 24 Pressupost25</a:t>
            </a:r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Despeses</a:t>
            </a:r>
            <a:r>
              <a:rPr lang="en-US" sz="2600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D15441D-EF00-C797-E2DA-C5A253BFA73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3167177"/>
              </p:ext>
            </p:extLst>
          </p:nvPr>
        </p:nvGraphicFramePr>
        <p:xfrm>
          <a:off x="7652875" y="431023"/>
          <a:ext cx="3560762" cy="591242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12431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 2025 (</a:t>
                      </a:r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Pressupost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413.100</a:t>
                      </a:r>
                      <a:endParaRPr lang="es-E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168.000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salaris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126.000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Seguretat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Social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42.000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74.950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Lloguer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despatx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19.200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Asses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comptable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 laboral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6.350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Ixole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7.000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15.400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iMonitor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Projecta’t</a:t>
                      </a:r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85.000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r>
                        <a:rPr lang="es-ES" sz="1400" b="1" u="none" strike="noStrike" dirty="0">
                          <a:effectLst/>
                        </a:rPr>
                        <a:t> i </a:t>
                      </a:r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formació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62.800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Revocació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FOAP 2023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25.238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Extraordinaris</a:t>
                      </a:r>
                      <a:r>
                        <a:rPr lang="es-ES" sz="1400" b="1" u="none" strike="noStrike" dirty="0">
                          <a:effectLst/>
                        </a:rPr>
                        <a:t> (So) + </a:t>
                      </a:r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l’Immobilitzat</a:t>
                      </a:r>
                      <a:r>
                        <a:rPr lang="es-ES" sz="1400" b="1" u="none" strike="noStrike" dirty="0">
                          <a:effectLst/>
                        </a:rPr>
                        <a:t> (5000)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6.500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Estalvis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addicionals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-9.388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  <a:tr h="30817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467587920"/>
                  </a:ext>
                </a:extLst>
              </a:tr>
            </a:tbl>
          </a:graphicData>
        </a:graphic>
      </p:graphicFrame>
      <p:graphicFrame>
        <p:nvGraphicFramePr>
          <p:cNvPr id="7" name="Marcador de contenido 5">
            <a:extLst>
              <a:ext uri="{FF2B5EF4-FFF2-40B4-BE49-F238E27FC236}">
                <a16:creationId xmlns:a16="http://schemas.microsoft.com/office/drawing/2014/main" id="{95E1C004-FA67-6B18-FD34-20B61F519C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359010"/>
              </p:ext>
            </p:extLst>
          </p:nvPr>
        </p:nvGraphicFramePr>
        <p:xfrm>
          <a:off x="3913216" y="407576"/>
          <a:ext cx="3560762" cy="59323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9266">
                  <a:extLst>
                    <a:ext uri="{9D8B030D-6E8A-4147-A177-3AD203B41FA5}">
                      <a16:colId xmlns:a16="http://schemas.microsoft.com/office/drawing/2014/main" val="3469381981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4107509706"/>
                    </a:ext>
                  </a:extLst>
                </a:gridCol>
              </a:tblGrid>
              <a:tr h="545584">
                <a:tc>
                  <a:txBody>
                    <a:bodyPr/>
                    <a:lstStyle/>
                    <a:p>
                      <a:pPr algn="l" fontAlgn="b"/>
                      <a:endParaRPr lang="es-ES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DESPESES 2024 (</a:t>
                      </a:r>
                      <a:r>
                        <a:rPr lang="es-E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Executat</a:t>
                      </a: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402.419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321518394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de personal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191.638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767260715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Sous</a:t>
                      </a:r>
                      <a:r>
                        <a:rPr lang="es-ES" sz="1400" u="none" strike="noStrike" dirty="0">
                          <a:effectLst/>
                        </a:rPr>
                        <a:t> i </a:t>
                      </a:r>
                      <a:r>
                        <a:rPr lang="es-ES" sz="1400" u="none" strike="noStrike" dirty="0" err="1">
                          <a:effectLst/>
                        </a:rPr>
                        <a:t>salaris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150.295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57842098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Seguretat</a:t>
                      </a:r>
                      <a:r>
                        <a:rPr lang="es-ES" sz="1400" u="none" strike="noStrike">
                          <a:effectLst/>
                        </a:rPr>
                        <a:t> Social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41.343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58158698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Despeses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d'explotació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90.239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119822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Lloguer</a:t>
                      </a:r>
                      <a:r>
                        <a:rPr lang="es-ES" sz="1400" u="none" strike="noStrike">
                          <a:effectLst/>
                        </a:rPr>
                        <a:t> </a:t>
                      </a:r>
                      <a:r>
                        <a:rPr lang="es-ES" sz="1400" u="none" strike="noStrike" err="1">
                          <a:effectLst/>
                        </a:rPr>
                        <a:t>despatx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17.124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51726647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33.775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946475311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Asses</a:t>
                      </a:r>
                      <a:r>
                        <a:rPr lang="es-ES" sz="1400" u="none" strike="noStrike">
                          <a:effectLst/>
                        </a:rPr>
                        <a:t>. </a:t>
                      </a:r>
                      <a:r>
                        <a:rPr lang="es-ES" sz="1400" u="none" strike="noStrike" err="1">
                          <a:effectLst/>
                        </a:rPr>
                        <a:t>comptable</a:t>
                      </a:r>
                      <a:r>
                        <a:rPr lang="es-ES" sz="1400" u="none" strike="noStrike">
                          <a:effectLst/>
                        </a:rPr>
                        <a:t> i laboral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10.356</a:t>
                      </a:r>
                      <a:endParaRPr lang="es-E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147521335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Neteja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5.958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373124392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err="1">
                          <a:effectLst/>
                        </a:rPr>
                        <a:t>Ixole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7.475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683813167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 err="1">
                          <a:effectLst/>
                        </a:rPr>
                        <a:t>Ajustaments</a:t>
                      </a:r>
                      <a:r>
                        <a:rPr lang="es-ES" sz="1400" u="none" strike="noStrike" dirty="0">
                          <a:effectLst/>
                        </a:rPr>
                        <a:t> </a:t>
                      </a:r>
                      <a:r>
                        <a:rPr lang="es-ES" sz="1400" u="none" strike="noStrike" dirty="0" err="1">
                          <a:effectLst/>
                        </a:rPr>
                        <a:t>negatius</a:t>
                      </a:r>
                      <a:r>
                        <a:rPr lang="es-ES" sz="1400" u="none" strike="noStrike" dirty="0">
                          <a:effectLst/>
                        </a:rPr>
                        <a:t> IVA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15.551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638943699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</a:t>
                      </a:r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E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Projectes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11.317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972104732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Docents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100.144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2547273532"/>
                  </a:ext>
                </a:extLst>
              </a:tr>
              <a:tr h="465123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 err="1">
                          <a:effectLst/>
                        </a:rPr>
                        <a:t>Amortització</a:t>
                      </a:r>
                      <a:r>
                        <a:rPr lang="es-ES" sz="1400" b="1" u="none" strike="noStrike" dirty="0">
                          <a:effectLst/>
                        </a:rPr>
                        <a:t> de </a:t>
                      </a:r>
                      <a:r>
                        <a:rPr lang="es-ES" sz="1400" b="1" u="none" strike="noStrike" dirty="0" err="1">
                          <a:effectLst/>
                        </a:rPr>
                        <a:t>l'immobilitzat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5.191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3239422472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u="none" strike="noStrike" dirty="0">
                          <a:effectLst/>
                        </a:rPr>
                        <a:t> </a:t>
                      </a:r>
                      <a:r>
                        <a:rPr lang="es-ES" sz="1400" b="1" u="none" strike="noStrike" dirty="0" err="1">
                          <a:effectLst/>
                        </a:rPr>
                        <a:t>Treballs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altres</a:t>
                      </a:r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err="1">
                          <a:effectLst/>
                        </a:rPr>
                        <a:t>empreses.Aprovi</a:t>
                      </a:r>
                      <a:r>
                        <a:rPr lang="es-ES" sz="1400" b="1" u="none" strike="noStrike" dirty="0">
                          <a:effectLst/>
                        </a:rPr>
                        <a:t>.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3.890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842019443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4283008407"/>
                  </a:ext>
                </a:extLst>
              </a:tr>
              <a:tr h="32811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RESULTAT</a:t>
                      </a:r>
                    </a:p>
                  </a:txBody>
                  <a:tcPr marL="8629" marR="8629" marT="86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+29.280</a:t>
                      </a:r>
                    </a:p>
                  </a:txBody>
                  <a:tcPr marL="8629" marR="8629" marT="8629" marB="0" anchor="b"/>
                </a:tc>
                <a:extLst>
                  <a:ext uri="{0D108BD9-81ED-4DB2-BD59-A6C34878D82A}">
                    <a16:rowId xmlns:a16="http://schemas.microsoft.com/office/drawing/2014/main" val="130386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07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817</Words>
  <Application>Microsoft Office PowerPoint</Application>
  <PresentationFormat>Pantalla panoràmica</PresentationFormat>
  <Paragraphs>423</Paragraphs>
  <Slides>10</Slides>
  <Notes>3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Tema de Office</vt:lpstr>
      <vt:lpstr>ASSEMBLEA GENERAL ORDINÀRIA </vt:lpstr>
      <vt:lpstr>COMPTES 2024 i PRESSUPOST 2025</vt:lpstr>
      <vt:lpstr>Executat 2024</vt:lpstr>
      <vt:lpstr>Presentació del PowerPoint</vt:lpstr>
      <vt:lpstr>Comparativa Pressupostat/Executat 2024 Ingressos</vt:lpstr>
      <vt:lpstr>Comparativa Pressupostat/Executat 2024 Despeses</vt:lpstr>
      <vt:lpstr>Pressupost 2025 </vt:lpstr>
      <vt:lpstr>Comparativa Executat 24 Pressupos 25  Ingressos</vt:lpstr>
      <vt:lpstr>Comparativa Executat 24 Pressupost25 Despeses 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XIFRES ECONÒMIQUES COLPIS</dc:title>
  <dc:creator>Antoni Biarnés Mas</dc:creator>
  <cp:lastModifiedBy>Colpis Colpis</cp:lastModifiedBy>
  <cp:revision>19</cp:revision>
  <cp:lastPrinted>2024-04-16T11:45:24Z</cp:lastPrinted>
  <dcterms:created xsi:type="dcterms:W3CDTF">2024-04-12T11:18:27Z</dcterms:created>
  <dcterms:modified xsi:type="dcterms:W3CDTF">2025-04-07T09:09:55Z</dcterms:modified>
</cp:coreProperties>
</file>